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Work Sans"/>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WorkSans-bold.fntdata"/><Relationship Id="rId20" Type="http://schemas.openxmlformats.org/officeDocument/2006/relationships/slide" Target="slides/slide15.xml"/><Relationship Id="rId42" Type="http://schemas.openxmlformats.org/officeDocument/2006/relationships/font" Target="fonts/WorkSans-boldItalic.fntdata"/><Relationship Id="rId41" Type="http://schemas.openxmlformats.org/officeDocument/2006/relationships/font" Target="fonts/WorkSans-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WorkSans-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e3f21d3d71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e3f21d3d71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297229e282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297229e282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e3f21d3d71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e3f21d3d71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2297229e28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2297229e28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e3f21d3d71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e3f21d3d7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0f4eca43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0f4eca43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528f6426a8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528f6426a8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528f6426a8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528f6426a8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2528f6426a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2528f6426a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528f6426a8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528f6426a8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50f4eca43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50f4eca43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528f6426a8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528f6426a8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50f4eca43a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50f4eca43a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528f6426a8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528f6426a8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528f6426a8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528f6426a8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2528f6426a8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2528f6426a8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2528f6426a8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2528f6426a8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52ad6357d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252ad6357d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52ad6357d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252ad6357d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297229e282_6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297229e282_6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50f4eca43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50f4eca43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50f4eca43a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50f4eca43a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50f4eca43a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50f4eca43a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297229e282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297229e282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297229e282_5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297229e282_5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297229e282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297229e282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528f6426a8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528f6426a8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528f6426a8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528f6426a8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2297229e282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2297229e282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297229e282_7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2297229e282_7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50f4eca43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250f4eca43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297229e282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2297229e282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de título">
  <p:cSld name="1_Diapositiva de título">
    <p:spTree>
      <p:nvGrpSpPr>
        <p:cNvPr id="11" name="Shape 11"/>
        <p:cNvGrpSpPr/>
        <p:nvPr/>
      </p:nvGrpSpPr>
      <p:grpSpPr>
        <a:xfrm>
          <a:off x="0" y="0"/>
          <a:ext cx="0" cy="0"/>
          <a:chOff x="0" y="0"/>
          <a:chExt cx="0" cy="0"/>
        </a:xfrm>
      </p:grpSpPr>
      <p:pic>
        <p:nvPicPr>
          <p:cNvPr descr="Interfaz de usuario gráfica, Texto, Aplicación&#10;&#10;Descripción generada automáticamente" id="12" name="Google Shape;12;p2"/>
          <p:cNvPicPr preferRelativeResize="0"/>
          <p:nvPr/>
        </p:nvPicPr>
        <p:blipFill rotWithShape="1">
          <a:blip r:embed="rId2">
            <a:alphaModFix/>
          </a:blip>
          <a:srcRect b="0" l="0" r="0" t="0"/>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52" name="Shape 52"/>
        <p:cNvGrpSpPr/>
        <p:nvPr/>
      </p:nvGrpSpPr>
      <p:grpSpPr>
        <a:xfrm>
          <a:off x="0" y="0"/>
          <a:ext cx="0" cy="0"/>
          <a:chOff x="0" y="0"/>
          <a:chExt cx="0" cy="0"/>
        </a:xfrm>
      </p:grpSpPr>
      <p:sp>
        <p:nvSpPr>
          <p:cNvPr id="53" name="Google Shape;53;p11"/>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4" name="Google Shape;54;p11"/>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5" name="Google Shape;55;p11"/>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 name="Google Shape;56;p11"/>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7" name="Google Shape;57;p11"/>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8" name="Google Shape;58;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61" name="Shape 61"/>
        <p:cNvGrpSpPr/>
        <p:nvPr/>
      </p:nvGrpSpPr>
      <p:grpSpPr>
        <a:xfrm>
          <a:off x="0" y="0"/>
          <a:ext cx="0" cy="0"/>
          <a:chOff x="0" y="0"/>
          <a:chExt cx="0" cy="0"/>
        </a:xfrm>
      </p:grpSpPr>
      <p:sp>
        <p:nvSpPr>
          <p:cNvPr id="62" name="Google Shape;62;p12"/>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2"/>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12"/>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5" name="Google Shape;65;p1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6" name="Shape 66"/>
        <p:cNvGrpSpPr/>
        <p:nvPr/>
      </p:nvGrpSpPr>
      <p:grpSpPr>
        <a:xfrm>
          <a:off x="0" y="0"/>
          <a:ext cx="0" cy="0"/>
          <a:chOff x="0" y="0"/>
          <a:chExt cx="0" cy="0"/>
        </a:xfrm>
      </p:grpSpPr>
      <p:sp>
        <p:nvSpPr>
          <p:cNvPr id="67" name="Google Shape;67;p13"/>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3"/>
          <p:cNvSpPr txBox="1"/>
          <p:nvPr>
            <p:ph idx="1" type="body"/>
          </p:nvPr>
        </p:nvSpPr>
        <p:spPr>
          <a:xfrm>
            <a:off x="3887391" y="740569"/>
            <a:ext cx="46293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69" name="Google Shape;69;p13"/>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0" name="Google Shape;70;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2" name="Google Shape;72;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73" name="Shape 73"/>
        <p:cNvGrpSpPr/>
        <p:nvPr/>
      </p:nvGrpSpPr>
      <p:grpSpPr>
        <a:xfrm>
          <a:off x="0" y="0"/>
          <a:ext cx="0" cy="0"/>
          <a:chOff x="0" y="0"/>
          <a:chExt cx="0" cy="0"/>
        </a:xfrm>
      </p:grpSpPr>
      <p:sp>
        <p:nvSpPr>
          <p:cNvPr id="74" name="Google Shape;74;p14"/>
          <p:cNvSpPr txBox="1"/>
          <p:nvPr>
            <p:ph type="title"/>
          </p:nvPr>
        </p:nvSpPr>
        <p:spPr>
          <a:xfrm>
            <a:off x="629841" y="342900"/>
            <a:ext cx="2949300" cy="12003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4"/>
          <p:cNvSpPr/>
          <p:nvPr>
            <p:ph idx="2" type="pic"/>
          </p:nvPr>
        </p:nvSpPr>
        <p:spPr>
          <a:xfrm>
            <a:off x="3887391" y="740569"/>
            <a:ext cx="4629300" cy="3655200"/>
          </a:xfrm>
          <a:prstGeom prst="rect">
            <a:avLst/>
          </a:prstGeom>
          <a:noFill/>
          <a:ln>
            <a:noFill/>
          </a:ln>
        </p:spPr>
      </p:sp>
      <p:sp>
        <p:nvSpPr>
          <p:cNvPr id="76" name="Google Shape;76;p14"/>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77" name="Google Shape;77;p1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9" name="Google Shape;79;p1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80" name="Shape 80"/>
        <p:cNvGrpSpPr/>
        <p:nvPr/>
      </p:nvGrpSpPr>
      <p:grpSpPr>
        <a:xfrm>
          <a:off x="0" y="0"/>
          <a:ext cx="0" cy="0"/>
          <a:chOff x="0" y="0"/>
          <a:chExt cx="0" cy="0"/>
        </a:xfrm>
      </p:grpSpPr>
      <p:sp>
        <p:nvSpPr>
          <p:cNvPr id="81" name="Google Shape;81;p15"/>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5"/>
          <p:cNvSpPr txBox="1"/>
          <p:nvPr>
            <p:ph idx="1" type="body"/>
          </p:nvPr>
        </p:nvSpPr>
        <p:spPr>
          <a:xfrm rot="5400000">
            <a:off x="2940300" y="-942431"/>
            <a:ext cx="3263400"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3" name="Google Shape;83;p15"/>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15"/>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5" name="Google Shape;85;p1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6" name="Shape 86"/>
        <p:cNvGrpSpPr/>
        <p:nvPr/>
      </p:nvGrpSpPr>
      <p:grpSpPr>
        <a:xfrm>
          <a:off x="0" y="0"/>
          <a:ext cx="0" cy="0"/>
          <a:chOff x="0" y="0"/>
          <a:chExt cx="0" cy="0"/>
        </a:xfrm>
      </p:grpSpPr>
      <p:sp>
        <p:nvSpPr>
          <p:cNvPr id="87" name="Google Shape;87;p16"/>
          <p:cNvSpPr txBox="1"/>
          <p:nvPr>
            <p:ph type="title"/>
          </p:nvPr>
        </p:nvSpPr>
        <p:spPr>
          <a:xfrm rot="5400000">
            <a:off x="5350050" y="1467544"/>
            <a:ext cx="4359000" cy="19716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8" name="Google Shape;88;p16"/>
          <p:cNvSpPr txBox="1"/>
          <p:nvPr>
            <p:ph idx="1" type="body"/>
          </p:nvPr>
        </p:nvSpPr>
        <p:spPr>
          <a:xfrm rot="5400000">
            <a:off x="1349475" y="-447056"/>
            <a:ext cx="4359000" cy="5800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2" name="Shape 92"/>
        <p:cNvGrpSpPr/>
        <p:nvPr/>
      </p:nvGrpSpPr>
      <p:grpSpPr>
        <a:xfrm>
          <a:off x="0" y="0"/>
          <a:ext cx="0" cy="0"/>
          <a:chOff x="0" y="0"/>
          <a:chExt cx="0" cy="0"/>
        </a:xfrm>
      </p:grpSpPr>
      <p:sp>
        <p:nvSpPr>
          <p:cNvPr id="93" name="Google Shape;93;p17"/>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94" name="Google Shape;94;p1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95" name="Google Shape;95;p17"/>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Encabezado de sección">
  <p:cSld name="2_Encabezado de sección">
    <p:spTree>
      <p:nvGrpSpPr>
        <p:cNvPr id="13" name="Shape 13"/>
        <p:cNvGrpSpPr/>
        <p:nvPr/>
      </p:nvGrpSpPr>
      <p:grpSpPr>
        <a:xfrm>
          <a:off x="0" y="0"/>
          <a:ext cx="0" cy="0"/>
          <a:chOff x="0" y="0"/>
          <a:chExt cx="0" cy="0"/>
        </a:xfrm>
      </p:grpSpPr>
      <p:pic>
        <p:nvPicPr>
          <p:cNvPr descr="Patrón de fondo&#10;&#10;Descripción generada automáticamente" id="14" name="Google Shape;14;p3"/>
          <p:cNvPicPr preferRelativeResize="0"/>
          <p:nvPr/>
        </p:nvPicPr>
        <p:blipFill rotWithShape="1">
          <a:blip r:embed="rId2">
            <a:alphaModFix/>
          </a:blip>
          <a:srcRect b="0" l="0" r="0" t="0"/>
          <a:stretch/>
        </p:blipFill>
        <p:spPr>
          <a:xfrm>
            <a:off x="0" y="0"/>
            <a:ext cx="9144000" cy="5143500"/>
          </a:xfrm>
          <a:prstGeom prst="rect">
            <a:avLst/>
          </a:prstGeom>
          <a:noFill/>
          <a:ln>
            <a:noFill/>
          </a:ln>
        </p:spPr>
      </p:pic>
      <p:pic>
        <p:nvPicPr>
          <p:cNvPr id="15" name="Google Shape;15;p3"/>
          <p:cNvPicPr preferRelativeResize="0"/>
          <p:nvPr/>
        </p:nvPicPr>
        <p:blipFill rotWithShape="1">
          <a:blip r:embed="rId3">
            <a:alphaModFix/>
          </a:blip>
          <a:srcRect b="0" l="0" r="0" t="0"/>
          <a:stretch/>
        </p:blipFill>
        <p:spPr>
          <a:xfrm>
            <a:off x="8291144" y="227288"/>
            <a:ext cx="641838" cy="62548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p:cSld name="Diseño personalizado">
    <p:bg>
      <p:bgPr>
        <a:blipFill>
          <a:blip r:embed="rId2">
            <a:alphaModFix/>
          </a:blip>
          <a:stretch>
            <a:fillRect/>
          </a:stretch>
        </a:blip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 name="Google Shape;18;p4"/>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 name="Google Shape;19;p4"/>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 name="Google Shape;20;p4"/>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Encabezado de sección">
  <p:cSld name="1_Encabezado de sección">
    <p:spTree>
      <p:nvGrpSpPr>
        <p:cNvPr id="21" name="Shape 21"/>
        <p:cNvGrpSpPr/>
        <p:nvPr/>
      </p:nvGrpSpPr>
      <p:grpSpPr>
        <a:xfrm>
          <a:off x="0" y="0"/>
          <a:ext cx="0" cy="0"/>
          <a:chOff x="0" y="0"/>
          <a:chExt cx="0" cy="0"/>
        </a:xfrm>
      </p:grpSpPr>
      <p:pic>
        <p:nvPicPr>
          <p:cNvPr id="22" name="Google Shape;22;p5"/>
          <p:cNvPicPr preferRelativeResize="0"/>
          <p:nvPr/>
        </p:nvPicPr>
        <p:blipFill rotWithShape="1">
          <a:blip r:embed="rId2">
            <a:alphaModFix/>
          </a:blip>
          <a:srcRect b="0" l="0" r="0" t="0"/>
          <a:stretch/>
        </p:blipFill>
        <p:spPr>
          <a:xfrm>
            <a:off x="8270875" y="238073"/>
            <a:ext cx="608542" cy="59294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23" name="Shape 23"/>
        <p:cNvGrpSpPr/>
        <p:nvPr/>
      </p:nvGrpSpPr>
      <p:grpSpPr>
        <a:xfrm>
          <a:off x="0" y="0"/>
          <a:ext cx="0" cy="0"/>
          <a:chOff x="0" y="0"/>
          <a:chExt cx="0" cy="0"/>
        </a:xfrm>
      </p:grpSpPr>
      <p:sp>
        <p:nvSpPr>
          <p:cNvPr id="24" name="Google Shape;24;p6"/>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 name="Google Shape;25;p6"/>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6" name="Google Shape;26;p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27" name="Shape 27"/>
        <p:cNvGrpSpPr/>
        <p:nvPr/>
      </p:nvGrpSpPr>
      <p:grpSpPr>
        <a:xfrm>
          <a:off x="0" y="0"/>
          <a:ext cx="0" cy="0"/>
          <a:chOff x="0" y="0"/>
          <a:chExt cx="0" cy="0"/>
        </a:xfrm>
      </p:grpSpPr>
      <p:sp>
        <p:nvSpPr>
          <p:cNvPr id="28" name="Google Shape;28;p7"/>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7"/>
          <p:cNvSpPr txBox="1"/>
          <p:nvPr>
            <p:ph idx="1" type="subTitle"/>
          </p:nvPr>
        </p:nvSpPr>
        <p:spPr>
          <a:xfrm>
            <a:off x="1143000" y="2701529"/>
            <a:ext cx="6858000" cy="1241700"/>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0" name="Google Shape;30;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1" name="Google Shape;31;p7"/>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2" name="Google Shape;32;p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33" name="Shape 33"/>
        <p:cNvGrpSpPr/>
        <p:nvPr/>
      </p:nvGrpSpPr>
      <p:grpSpPr>
        <a:xfrm>
          <a:off x="0" y="0"/>
          <a:ext cx="0" cy="0"/>
          <a:chOff x="0" y="0"/>
          <a:chExt cx="0" cy="0"/>
        </a:xfrm>
      </p:grpSpPr>
      <p:sp>
        <p:nvSpPr>
          <p:cNvPr id="34" name="Google Shape;34;p8"/>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 name="Google Shape;35;p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 name="Google Shape;36;p8"/>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 name="Google Shape;37;p8"/>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 name="Google Shape;38;p8"/>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39" name="Shape 39"/>
        <p:cNvGrpSpPr/>
        <p:nvPr/>
      </p:nvGrpSpPr>
      <p:grpSpPr>
        <a:xfrm>
          <a:off x="0" y="0"/>
          <a:ext cx="0" cy="0"/>
          <a:chOff x="0" y="0"/>
          <a:chExt cx="0" cy="0"/>
        </a:xfrm>
      </p:grpSpPr>
      <p:sp>
        <p:nvSpPr>
          <p:cNvPr id="40" name="Google Shape;40;p9"/>
          <p:cNvSpPr txBox="1"/>
          <p:nvPr>
            <p:ph type="title"/>
          </p:nvPr>
        </p:nvSpPr>
        <p:spPr>
          <a:xfrm>
            <a:off x="623888" y="1282303"/>
            <a:ext cx="7886700" cy="21396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1" name="Google Shape;41;p9"/>
          <p:cNvSpPr txBox="1"/>
          <p:nvPr>
            <p:ph idx="1" type="body"/>
          </p:nvPr>
        </p:nvSpPr>
        <p:spPr>
          <a:xfrm>
            <a:off x="623888" y="3442097"/>
            <a:ext cx="7886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42" name="Google Shape;42;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 name="Google Shape;43;p9"/>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 name="Google Shape;44;p9"/>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45" name="Shape 45"/>
        <p:cNvGrpSpPr/>
        <p:nvPr/>
      </p:nvGrpSpPr>
      <p:grpSpPr>
        <a:xfrm>
          <a:off x="0" y="0"/>
          <a:ext cx="0" cy="0"/>
          <a:chOff x="0" y="0"/>
          <a:chExt cx="0" cy="0"/>
        </a:xfrm>
      </p:grpSpPr>
      <p:sp>
        <p:nvSpPr>
          <p:cNvPr id="46" name="Google Shape;46;p10"/>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7" name="Google Shape;47;p10"/>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 name="Google Shape;48;p10"/>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9" name="Google Shape;49;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 name="Google Shape;50;p10"/>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 name="Google Shape;51;p10"/>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7" name="Google Shape;7;p1"/>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7.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8"/>
          <p:cNvSpPr txBox="1"/>
          <p:nvPr>
            <p:ph idx="4294967295" type="ctrTitle"/>
          </p:nvPr>
        </p:nvSpPr>
        <p:spPr>
          <a:xfrm>
            <a:off x="311700" y="1140750"/>
            <a:ext cx="8520600" cy="14310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s" sz="3800">
                <a:latin typeface="Work Sans"/>
                <a:ea typeface="Work Sans"/>
                <a:cs typeface="Work Sans"/>
                <a:sym typeface="Work Sans"/>
              </a:rPr>
              <a:t>Aprendizaje por Refuerzo </a:t>
            </a:r>
            <a:endParaRPr b="1" sz="3800">
              <a:latin typeface="Work Sans"/>
              <a:ea typeface="Work Sans"/>
              <a:cs typeface="Work Sans"/>
              <a:sym typeface="Work Sans"/>
            </a:endParaRPr>
          </a:p>
        </p:txBody>
      </p:sp>
      <p:sp>
        <p:nvSpPr>
          <p:cNvPr id="101" name="Google Shape;101;p18"/>
          <p:cNvSpPr txBox="1"/>
          <p:nvPr>
            <p:ph idx="4294967295" type="subTitle"/>
          </p:nvPr>
        </p:nvSpPr>
        <p:spPr>
          <a:xfrm>
            <a:off x="311700" y="2571750"/>
            <a:ext cx="8520600" cy="1880700"/>
          </a:xfrm>
          <a:prstGeom prst="rect">
            <a:avLst/>
          </a:prstGeom>
        </p:spPr>
        <p:txBody>
          <a:bodyPr anchorCtr="0" anchor="ctr" bIns="34275" lIns="68575" spcFirstLastPara="1" rIns="68575" wrap="square" tIns="34275">
            <a:noAutofit/>
          </a:bodyPr>
          <a:lstStyle/>
          <a:p>
            <a:pPr indent="0" lvl="0" marL="0" rtl="0" algn="ctr">
              <a:lnSpc>
                <a:spcPct val="70000"/>
              </a:lnSpc>
              <a:spcBef>
                <a:spcPts val="800"/>
              </a:spcBef>
              <a:spcAft>
                <a:spcPts val="0"/>
              </a:spcAft>
              <a:buSzPts val="1018"/>
              <a:buNone/>
            </a:pPr>
            <a:r>
              <a:rPr lang="es" sz="2042">
                <a:latin typeface="Work Sans"/>
                <a:ea typeface="Work Sans"/>
                <a:cs typeface="Work Sans"/>
                <a:sym typeface="Work Sans"/>
              </a:rPr>
              <a:t>Integrantes: </a:t>
            </a:r>
            <a:endParaRPr sz="2042">
              <a:latin typeface="Work Sans"/>
              <a:ea typeface="Work Sans"/>
              <a:cs typeface="Work Sans"/>
              <a:sym typeface="Work Sans"/>
            </a:endParaRPr>
          </a:p>
          <a:p>
            <a:pPr indent="0" lvl="0" marL="0" rtl="0" algn="ctr">
              <a:lnSpc>
                <a:spcPct val="70000"/>
              </a:lnSpc>
              <a:spcBef>
                <a:spcPts val="800"/>
              </a:spcBef>
              <a:spcAft>
                <a:spcPts val="0"/>
              </a:spcAft>
              <a:buClr>
                <a:schemeClr val="dk1"/>
              </a:buClr>
              <a:buSzPts val="1018"/>
              <a:buFont typeface="Arial"/>
              <a:buNone/>
            </a:pPr>
            <a:r>
              <a:rPr lang="es" sz="2042">
                <a:latin typeface="Work Sans"/>
                <a:ea typeface="Work Sans"/>
                <a:cs typeface="Work Sans"/>
                <a:sym typeface="Work Sans"/>
              </a:rPr>
              <a:t>Valentina Berrio</a:t>
            </a:r>
            <a:endParaRPr sz="2042">
              <a:latin typeface="Work Sans"/>
              <a:ea typeface="Work Sans"/>
              <a:cs typeface="Work Sans"/>
              <a:sym typeface="Work Sans"/>
            </a:endParaRPr>
          </a:p>
          <a:p>
            <a:pPr indent="0" lvl="0" marL="0" rtl="0" algn="ctr">
              <a:lnSpc>
                <a:spcPct val="70000"/>
              </a:lnSpc>
              <a:spcBef>
                <a:spcPts val="800"/>
              </a:spcBef>
              <a:spcAft>
                <a:spcPts val="0"/>
              </a:spcAft>
              <a:buSzPts val="1018"/>
              <a:buNone/>
            </a:pPr>
            <a:r>
              <a:rPr lang="es" sz="2042">
                <a:latin typeface="Work Sans"/>
                <a:ea typeface="Work Sans"/>
                <a:cs typeface="Work Sans"/>
                <a:sym typeface="Work Sans"/>
              </a:rPr>
              <a:t>Yenny Durango </a:t>
            </a:r>
            <a:endParaRPr sz="2042">
              <a:latin typeface="Work Sans"/>
              <a:ea typeface="Work Sans"/>
              <a:cs typeface="Work Sans"/>
              <a:sym typeface="Work Sans"/>
            </a:endParaRPr>
          </a:p>
          <a:p>
            <a:pPr indent="0" lvl="0" marL="0" rtl="0" algn="ctr">
              <a:lnSpc>
                <a:spcPct val="70000"/>
              </a:lnSpc>
              <a:spcBef>
                <a:spcPts val="800"/>
              </a:spcBef>
              <a:spcAft>
                <a:spcPts val="0"/>
              </a:spcAft>
              <a:buSzPts val="1018"/>
              <a:buNone/>
            </a:pPr>
            <a:r>
              <a:rPr lang="es" sz="2042">
                <a:latin typeface="Work Sans"/>
                <a:ea typeface="Work Sans"/>
                <a:cs typeface="Work Sans"/>
                <a:sym typeface="Work Sans"/>
              </a:rPr>
              <a:t>Pablo Franco</a:t>
            </a:r>
            <a:endParaRPr sz="2042">
              <a:latin typeface="Work Sans"/>
              <a:ea typeface="Work Sans"/>
              <a:cs typeface="Work Sans"/>
              <a:sym typeface="Work Sans"/>
            </a:endParaRPr>
          </a:p>
          <a:p>
            <a:pPr indent="0" lvl="0" marL="0" rtl="0" algn="ctr">
              <a:lnSpc>
                <a:spcPct val="70000"/>
              </a:lnSpc>
              <a:spcBef>
                <a:spcPts val="800"/>
              </a:spcBef>
              <a:spcAft>
                <a:spcPts val="0"/>
              </a:spcAft>
              <a:buSzPts val="1018"/>
              <a:buNone/>
            </a:pPr>
            <a:r>
              <a:rPr lang="es" sz="2042">
                <a:latin typeface="Work Sans"/>
                <a:ea typeface="Work Sans"/>
                <a:cs typeface="Work Sans"/>
                <a:sym typeface="Work Sans"/>
              </a:rPr>
              <a:t>Dani Arango</a:t>
            </a:r>
            <a:endParaRPr sz="2042">
              <a:latin typeface="Work Sans"/>
              <a:ea typeface="Work Sans"/>
              <a:cs typeface="Work Sans"/>
              <a:sym typeface="Work Sans"/>
            </a:endParaRPr>
          </a:p>
          <a:p>
            <a:pPr indent="0" lvl="0" marL="0" rtl="0" algn="ctr">
              <a:lnSpc>
                <a:spcPct val="70000"/>
              </a:lnSpc>
              <a:spcBef>
                <a:spcPts val="800"/>
              </a:spcBef>
              <a:spcAft>
                <a:spcPts val="0"/>
              </a:spcAft>
              <a:buSzPts val="1018"/>
              <a:buNone/>
            </a:pPr>
            <a:r>
              <a:rPr lang="es" sz="2042">
                <a:latin typeface="Work Sans"/>
                <a:ea typeface="Work Sans"/>
                <a:cs typeface="Work Sans"/>
                <a:sym typeface="Work Sans"/>
              </a:rPr>
              <a:t>Esteban Carrascal</a:t>
            </a:r>
            <a:endParaRPr sz="2042">
              <a:latin typeface="Work Sans"/>
              <a:ea typeface="Work Sans"/>
              <a:cs typeface="Work Sans"/>
              <a:sym typeface="Work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idx="4294967295" type="body"/>
          </p:nvPr>
        </p:nvSpPr>
        <p:spPr>
          <a:xfrm>
            <a:off x="311700" y="863550"/>
            <a:ext cx="42603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b="1" lang="es" sz="2000">
                <a:latin typeface="Work Sans"/>
                <a:ea typeface="Work Sans"/>
                <a:cs typeface="Work Sans"/>
                <a:sym typeface="Work Sans"/>
              </a:rPr>
              <a:t>3. Toma de decisiones secuenciales:</a:t>
            </a:r>
            <a:r>
              <a:rPr lang="es" sz="2000">
                <a:latin typeface="Work Sans"/>
                <a:ea typeface="Work Sans"/>
                <a:cs typeface="Work Sans"/>
                <a:sym typeface="Work Sans"/>
              </a:rPr>
              <a:t> En lugar de enfrentarse a problemas aislados, el aprendizaje por refuerzo se ocupa de problemas secuenciales en los que el agente debe tomar decisiones en función de los estados y las recompensas pasadas, con el objetivo de maximizar la recompensa acumulada a lo largo del tiempo.</a:t>
            </a:r>
            <a:endParaRPr sz="2000">
              <a:latin typeface="Work Sans"/>
              <a:ea typeface="Work Sans"/>
              <a:cs typeface="Work Sans"/>
              <a:sym typeface="Work Sans"/>
            </a:endParaRPr>
          </a:p>
          <a:p>
            <a:pPr indent="0" lvl="0" marL="0" rtl="0" algn="l">
              <a:spcBef>
                <a:spcPts val="80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l">
              <a:spcBef>
                <a:spcPts val="80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l">
              <a:spcBef>
                <a:spcPts val="80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l">
              <a:spcBef>
                <a:spcPts val="800"/>
              </a:spcBef>
              <a:spcAft>
                <a:spcPts val="0"/>
              </a:spcAft>
              <a:buClr>
                <a:schemeClr val="dk1"/>
              </a:buClr>
              <a:buSzPts val="1100"/>
              <a:buFont typeface="Arial"/>
              <a:buNone/>
            </a:pPr>
            <a:r>
              <a:t/>
            </a:r>
            <a:endParaRPr sz="2000">
              <a:latin typeface="Work Sans"/>
              <a:ea typeface="Work Sans"/>
              <a:cs typeface="Work Sans"/>
              <a:sym typeface="Work Sans"/>
            </a:endParaRPr>
          </a:p>
        </p:txBody>
      </p:sp>
      <p:pic>
        <p:nvPicPr>
          <p:cNvPr id="155" name="Google Shape;155;p27"/>
          <p:cNvPicPr preferRelativeResize="0"/>
          <p:nvPr/>
        </p:nvPicPr>
        <p:blipFill>
          <a:blip r:embed="rId3">
            <a:alphaModFix/>
          </a:blip>
          <a:stretch>
            <a:fillRect/>
          </a:stretch>
        </p:blipFill>
        <p:spPr>
          <a:xfrm>
            <a:off x="4572000" y="1109000"/>
            <a:ext cx="4267200" cy="2925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nvSpPr>
        <p:spPr>
          <a:xfrm>
            <a:off x="4572000" y="401400"/>
            <a:ext cx="3547800" cy="4340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Clr>
                <a:schemeClr val="dk1"/>
              </a:buClr>
              <a:buSzPts val="1100"/>
              <a:buFont typeface="Arial"/>
              <a:buNone/>
            </a:pPr>
            <a:r>
              <a:rPr b="1" lang="es" sz="2000">
                <a:solidFill>
                  <a:schemeClr val="dk1"/>
                </a:solidFill>
                <a:latin typeface="Work Sans"/>
                <a:ea typeface="Work Sans"/>
                <a:cs typeface="Work Sans"/>
                <a:sym typeface="Work Sans"/>
              </a:rPr>
              <a:t>4. No hay ejemplos etiquetados:</a:t>
            </a:r>
            <a:r>
              <a:rPr lang="es" sz="2000">
                <a:solidFill>
                  <a:schemeClr val="dk1"/>
                </a:solidFill>
                <a:latin typeface="Work Sans"/>
                <a:ea typeface="Work Sans"/>
                <a:cs typeface="Work Sans"/>
                <a:sym typeface="Work Sans"/>
              </a:rPr>
              <a:t> A diferencia del aprendizaje supervisado, donde se proporcionan ejemplos de entrada y salida etiquetados, el aprendizaje por refuerzo no requiere ejemplos etiquetados. El agente aprende a través de la retroalimentación de recompensa sin la necesidad de conocimiento preexistente.</a:t>
            </a:r>
            <a:endParaRPr>
              <a:latin typeface="Calibri"/>
              <a:ea typeface="Calibri"/>
              <a:cs typeface="Calibri"/>
              <a:sym typeface="Calibri"/>
            </a:endParaRPr>
          </a:p>
        </p:txBody>
      </p:sp>
      <p:pic>
        <p:nvPicPr>
          <p:cNvPr id="161" name="Google Shape;161;p28"/>
          <p:cNvPicPr preferRelativeResize="0"/>
          <p:nvPr/>
        </p:nvPicPr>
        <p:blipFill>
          <a:blip r:embed="rId3">
            <a:alphaModFix/>
          </a:blip>
          <a:stretch>
            <a:fillRect/>
          </a:stretch>
        </p:blipFill>
        <p:spPr>
          <a:xfrm>
            <a:off x="457975" y="1500188"/>
            <a:ext cx="3810000" cy="2143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ph idx="4294967295" type="body"/>
          </p:nvPr>
        </p:nvSpPr>
        <p:spPr>
          <a:xfrm>
            <a:off x="311700" y="371250"/>
            <a:ext cx="4260300" cy="3416400"/>
          </a:xfrm>
          <a:prstGeom prst="rect">
            <a:avLst/>
          </a:prstGeom>
        </p:spPr>
        <p:txBody>
          <a:bodyPr anchorCtr="0" anchor="t" bIns="34275" lIns="68575" spcFirstLastPara="1" rIns="68575" wrap="square" tIns="34275">
            <a:noAutofit/>
          </a:bodyPr>
          <a:lstStyle/>
          <a:p>
            <a:pPr indent="0" lvl="0" marL="0" rtl="0" algn="l">
              <a:lnSpc>
                <a:spcPct val="95000"/>
              </a:lnSpc>
              <a:spcBef>
                <a:spcPts val="800"/>
              </a:spcBef>
              <a:spcAft>
                <a:spcPts val="0"/>
              </a:spcAft>
              <a:buClr>
                <a:schemeClr val="dk1"/>
              </a:buClr>
              <a:buSzPts val="1100"/>
              <a:buFont typeface="Arial"/>
              <a:buNone/>
            </a:pPr>
            <a:r>
              <a:rPr b="1" lang="es" sz="2000">
                <a:latin typeface="Work Sans"/>
                <a:ea typeface="Work Sans"/>
                <a:cs typeface="Work Sans"/>
                <a:sym typeface="Work Sans"/>
              </a:rPr>
              <a:t>5. Balance entre exploración y explotación:</a:t>
            </a:r>
            <a:r>
              <a:rPr lang="es" sz="2000">
                <a:latin typeface="Work Sans"/>
                <a:ea typeface="Work Sans"/>
                <a:cs typeface="Work Sans"/>
                <a:sym typeface="Work Sans"/>
              </a:rPr>
              <a:t> El aprendizaje por refuerzo enfrenta el desafío de encontrar un equilibrio entre la exploración de nuevas acciones y la explotación de las acciones conocidas que llevan a recompensas altas. El agente debe decidir entre tomar acciones que parecen óptimas en función del conocimiento actual o explorar acciones desconocidas que podrían conducir a recompensas aún mayores.</a:t>
            </a:r>
            <a:endParaRPr sz="2000">
              <a:latin typeface="Work Sans"/>
              <a:ea typeface="Work Sans"/>
              <a:cs typeface="Work Sans"/>
              <a:sym typeface="Work Sans"/>
            </a:endParaRPr>
          </a:p>
        </p:txBody>
      </p:sp>
      <p:pic>
        <p:nvPicPr>
          <p:cNvPr id="167" name="Google Shape;167;p29"/>
          <p:cNvPicPr preferRelativeResize="0"/>
          <p:nvPr/>
        </p:nvPicPr>
        <p:blipFill>
          <a:blip r:embed="rId3">
            <a:alphaModFix/>
          </a:blip>
          <a:stretch>
            <a:fillRect/>
          </a:stretch>
        </p:blipFill>
        <p:spPr>
          <a:xfrm>
            <a:off x="4572000" y="1371600"/>
            <a:ext cx="4267200" cy="2400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30"/>
          <p:cNvSpPr txBox="1"/>
          <p:nvPr/>
        </p:nvSpPr>
        <p:spPr>
          <a:xfrm>
            <a:off x="4572000" y="432150"/>
            <a:ext cx="3904500" cy="4279200"/>
          </a:xfrm>
          <a:prstGeom prst="rect">
            <a:avLst/>
          </a:prstGeom>
          <a:noFill/>
          <a:ln>
            <a:noFill/>
          </a:ln>
        </p:spPr>
        <p:txBody>
          <a:bodyPr anchorCtr="0" anchor="t" bIns="91425" lIns="91425" spcFirstLastPara="1" rIns="91425" wrap="square" tIns="91425">
            <a:spAutoFit/>
          </a:bodyPr>
          <a:lstStyle/>
          <a:p>
            <a:pPr indent="0" lvl="0" marL="0" rtl="0" algn="l">
              <a:lnSpc>
                <a:spcPct val="95000"/>
              </a:lnSpc>
              <a:spcBef>
                <a:spcPts val="800"/>
              </a:spcBef>
              <a:spcAft>
                <a:spcPts val="0"/>
              </a:spcAft>
              <a:buClr>
                <a:schemeClr val="dk1"/>
              </a:buClr>
              <a:buSzPts val="1100"/>
              <a:buFont typeface="Arial"/>
              <a:buNone/>
            </a:pPr>
            <a:r>
              <a:rPr b="1" lang="es" sz="2000">
                <a:solidFill>
                  <a:schemeClr val="dk1"/>
                </a:solidFill>
                <a:latin typeface="Work Sans"/>
                <a:ea typeface="Work Sans"/>
                <a:cs typeface="Work Sans"/>
                <a:sym typeface="Work Sans"/>
              </a:rPr>
              <a:t>6. No se requiere un modelo completo del entorno:</a:t>
            </a:r>
            <a:r>
              <a:rPr lang="es" sz="2000">
                <a:solidFill>
                  <a:schemeClr val="dk1"/>
                </a:solidFill>
                <a:latin typeface="Work Sans"/>
                <a:ea typeface="Work Sans"/>
                <a:cs typeface="Work Sans"/>
                <a:sym typeface="Work Sans"/>
              </a:rPr>
              <a:t> A diferencia de algunos enfoques tradicionales de la planificación, el aprendizaje por refuerzo no requiere un modelo completo y detallado del entorno en el que opera el agente. El agente puede aprender directamente de la experiencia, sin necesidad de conocer todos los detalles del entorno y las transiciones de estado.</a:t>
            </a:r>
            <a:endParaRPr>
              <a:latin typeface="Calibri"/>
              <a:ea typeface="Calibri"/>
              <a:cs typeface="Calibri"/>
              <a:sym typeface="Calibri"/>
            </a:endParaRPr>
          </a:p>
        </p:txBody>
      </p:sp>
      <p:pic>
        <p:nvPicPr>
          <p:cNvPr id="173" name="Google Shape;173;p30"/>
          <p:cNvPicPr preferRelativeResize="0"/>
          <p:nvPr/>
        </p:nvPicPr>
        <p:blipFill>
          <a:blip r:embed="rId3">
            <a:alphaModFix/>
          </a:blip>
          <a:stretch>
            <a:fillRect/>
          </a:stretch>
        </p:blipFill>
        <p:spPr>
          <a:xfrm>
            <a:off x="542850" y="762763"/>
            <a:ext cx="3582150" cy="3617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idx="4294967295" type="body"/>
          </p:nvPr>
        </p:nvSpPr>
        <p:spPr>
          <a:xfrm>
            <a:off x="563250" y="863550"/>
            <a:ext cx="4008900" cy="18510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b="1" lang="es" sz="2000">
                <a:latin typeface="Work Sans"/>
                <a:ea typeface="Work Sans"/>
                <a:cs typeface="Work Sans"/>
                <a:sym typeface="Work Sans"/>
              </a:rPr>
              <a:t>7. Transferencia de conocimiento:</a:t>
            </a:r>
            <a:r>
              <a:rPr lang="es" sz="2000">
                <a:latin typeface="Work Sans"/>
                <a:ea typeface="Work Sans"/>
                <a:cs typeface="Work Sans"/>
                <a:sym typeface="Work Sans"/>
              </a:rPr>
              <a:t> El aprendizaje por refuerzo permite la transferencia de conocimiento adquirido en un dominio a otro. Un agente que ha aprendido a desempeñarse bien en un entorno puede utilizar ese conocimiento y experiencia para acelerar el aprendizaje en un entorno similar o relacionado.</a:t>
            </a:r>
            <a:endParaRPr sz="2000">
              <a:latin typeface="Work Sans"/>
              <a:ea typeface="Work Sans"/>
              <a:cs typeface="Work Sans"/>
              <a:sym typeface="Work Sans"/>
            </a:endParaRPr>
          </a:p>
          <a:p>
            <a:pPr indent="0" lvl="0" marL="0" rtl="0" algn="l">
              <a:spcBef>
                <a:spcPts val="800"/>
              </a:spcBef>
              <a:spcAft>
                <a:spcPts val="0"/>
              </a:spcAft>
              <a:buClr>
                <a:schemeClr val="dk1"/>
              </a:buClr>
              <a:buSzPts val="1100"/>
              <a:buFont typeface="Arial"/>
              <a:buNone/>
            </a:pPr>
            <a:r>
              <a:t/>
            </a:r>
            <a:endParaRPr sz="2000">
              <a:latin typeface="Work Sans"/>
              <a:ea typeface="Work Sans"/>
              <a:cs typeface="Work Sans"/>
              <a:sym typeface="Work Sans"/>
            </a:endParaRPr>
          </a:p>
        </p:txBody>
      </p:sp>
      <p:pic>
        <p:nvPicPr>
          <p:cNvPr id="179" name="Google Shape;179;p31"/>
          <p:cNvPicPr preferRelativeResize="0"/>
          <p:nvPr/>
        </p:nvPicPr>
        <p:blipFill>
          <a:blip r:embed="rId3">
            <a:alphaModFix/>
          </a:blip>
          <a:stretch>
            <a:fillRect/>
          </a:stretch>
        </p:blipFill>
        <p:spPr>
          <a:xfrm>
            <a:off x="4905850" y="1509675"/>
            <a:ext cx="3661000" cy="21241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628650" y="10701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s" sz="3000">
                <a:solidFill>
                  <a:schemeClr val="lt1"/>
                </a:solidFill>
                <a:latin typeface="Work Sans"/>
                <a:ea typeface="Work Sans"/>
                <a:cs typeface="Work Sans"/>
                <a:sym typeface="Work Sans"/>
              </a:rPr>
              <a:t>Métodos</a:t>
            </a:r>
            <a:r>
              <a:rPr b="1" lang="es" sz="3000">
                <a:solidFill>
                  <a:schemeClr val="lt1"/>
                </a:solidFill>
                <a:latin typeface="Work Sans"/>
                <a:ea typeface="Work Sans"/>
                <a:cs typeface="Work Sans"/>
                <a:sym typeface="Work Sans"/>
              </a:rPr>
              <a:t> de Evaluación del </a:t>
            </a:r>
            <a:r>
              <a:rPr b="1" lang="es" sz="3000">
                <a:solidFill>
                  <a:schemeClr val="lt1"/>
                </a:solidFill>
                <a:latin typeface="Work Sans"/>
                <a:ea typeface="Work Sans"/>
                <a:cs typeface="Work Sans"/>
                <a:sym typeface="Work Sans"/>
              </a:rPr>
              <a:t>Aprendizaje por Refuerzo o Transferencia </a:t>
            </a:r>
            <a:endParaRPr b="1" sz="3000">
              <a:solidFill>
                <a:schemeClr val="lt1"/>
              </a:solidFill>
              <a:latin typeface="Work Sans"/>
              <a:ea typeface="Work Sans"/>
              <a:cs typeface="Work Sans"/>
              <a:sym typeface="Work Sans"/>
            </a:endParaRPr>
          </a:p>
        </p:txBody>
      </p:sp>
      <p:sp>
        <p:nvSpPr>
          <p:cNvPr id="185" name="Google Shape;185;p32"/>
          <p:cNvSpPr txBox="1"/>
          <p:nvPr>
            <p:ph idx="4294967295" type="body"/>
          </p:nvPr>
        </p:nvSpPr>
        <p:spPr>
          <a:xfrm>
            <a:off x="311700" y="1268050"/>
            <a:ext cx="8520600" cy="3300900"/>
          </a:xfrm>
          <a:prstGeom prst="rect">
            <a:avLst/>
          </a:prstGeom>
        </p:spPr>
        <p:txBody>
          <a:bodyPr anchorCtr="0" anchor="t" bIns="34275" lIns="68575" spcFirstLastPara="1" rIns="68575" wrap="square" tIns="34275">
            <a:noAutofit/>
          </a:bodyPr>
          <a:lstStyle/>
          <a:p>
            <a:pPr indent="0" lvl="0" marL="0" rtl="0" algn="l">
              <a:spcBef>
                <a:spcPts val="1500"/>
              </a:spcBef>
              <a:spcAft>
                <a:spcPts val="0"/>
              </a:spcAft>
              <a:buNone/>
            </a:pPr>
            <a:r>
              <a:rPr b="1" lang="es" sz="2000">
                <a:latin typeface="Work Sans"/>
                <a:ea typeface="Work Sans"/>
                <a:cs typeface="Work Sans"/>
                <a:sym typeface="Work Sans"/>
              </a:rPr>
              <a:t>Recompensa acumulada: </a:t>
            </a:r>
            <a:r>
              <a:rPr lang="es" sz="2000">
                <a:latin typeface="Work Sans"/>
                <a:ea typeface="Work Sans"/>
                <a:cs typeface="Work Sans"/>
                <a:sym typeface="Work Sans"/>
              </a:rPr>
              <a:t>En este método, se evalúa el desempeño del agente en función de la cantidad total de recompensas que ha acumulado a lo largo del tiempo. Esta medida se utiliza para evaluar qué tan bien está aprendiendo el agente y cómo está maximizando las recompensas en el entorn</a:t>
            </a:r>
            <a:r>
              <a:rPr lang="es" sz="2000">
                <a:latin typeface="Work Sans"/>
                <a:ea typeface="Work Sans"/>
                <a:cs typeface="Work Sans"/>
                <a:sym typeface="Work Sans"/>
              </a:rPr>
              <a:t>o.</a:t>
            </a:r>
            <a:endParaRPr sz="2000">
              <a:latin typeface="Work Sans"/>
              <a:ea typeface="Work Sans"/>
              <a:cs typeface="Work Sans"/>
              <a:sym typeface="Work Sans"/>
            </a:endParaRPr>
          </a:p>
          <a:p>
            <a:pPr indent="0" lvl="0" marL="0" rtl="0" algn="l">
              <a:spcBef>
                <a:spcPts val="1500"/>
              </a:spcBef>
              <a:spcAft>
                <a:spcPts val="1500"/>
              </a:spcAft>
              <a:buNone/>
            </a:pPr>
            <a:r>
              <a:rPr b="1" lang="es" sz="2000">
                <a:latin typeface="Work Sans"/>
                <a:ea typeface="Work Sans"/>
                <a:cs typeface="Work Sans"/>
                <a:sym typeface="Work Sans"/>
              </a:rPr>
              <a:t>Curva de aprendizaje: </a:t>
            </a:r>
            <a:r>
              <a:rPr lang="es" sz="2000">
                <a:latin typeface="Work Sans"/>
                <a:ea typeface="Work Sans"/>
                <a:cs typeface="Work Sans"/>
                <a:sym typeface="Work Sans"/>
              </a:rPr>
              <a:t>La curva de aprendizaje muestra la mejora del agente a lo largo del tiempo a medida que realiza más interacciones con el entorno. Se registra el rendimiento del agente en cada episodio o paso de tiempo y se traza una curva que muestra cómo evoluciona su desempeño</a:t>
            </a:r>
            <a:r>
              <a:rPr lang="es" sz="2000">
                <a:latin typeface="Work Sans"/>
                <a:ea typeface="Work Sans"/>
                <a:cs typeface="Work Sans"/>
                <a:sym typeface="Work Sans"/>
              </a:rPr>
              <a:t>.</a:t>
            </a:r>
            <a:endParaRPr sz="2000">
              <a:latin typeface="Work Sans"/>
              <a:ea typeface="Work Sans"/>
              <a:cs typeface="Work Sans"/>
              <a:sym typeface="Work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3"/>
          <p:cNvSpPr txBox="1"/>
          <p:nvPr>
            <p:ph idx="4294967295" type="body"/>
          </p:nvPr>
        </p:nvSpPr>
        <p:spPr>
          <a:xfrm>
            <a:off x="225300" y="783300"/>
            <a:ext cx="8693400" cy="3894000"/>
          </a:xfrm>
          <a:prstGeom prst="rect">
            <a:avLst/>
          </a:prstGeom>
        </p:spPr>
        <p:txBody>
          <a:bodyPr anchorCtr="0" anchor="t" bIns="34275" lIns="68575" spcFirstLastPara="1" rIns="68575" wrap="square" tIns="34275">
            <a:noAutofit/>
          </a:bodyPr>
          <a:lstStyle/>
          <a:p>
            <a:pPr indent="0" lvl="0" marL="0" rtl="0" algn="l">
              <a:spcBef>
                <a:spcPts val="1500"/>
              </a:spcBef>
              <a:spcAft>
                <a:spcPts val="0"/>
              </a:spcAft>
              <a:buNone/>
            </a:pPr>
            <a:r>
              <a:rPr b="1" lang="es" sz="2000">
                <a:latin typeface="Work Sans"/>
                <a:ea typeface="Work Sans"/>
                <a:cs typeface="Work Sans"/>
                <a:sym typeface="Work Sans"/>
              </a:rPr>
              <a:t>Eficiencia energética:</a:t>
            </a:r>
            <a:r>
              <a:rPr lang="es" sz="2000">
                <a:latin typeface="Work Sans"/>
                <a:ea typeface="Work Sans"/>
                <a:cs typeface="Work Sans"/>
                <a:sym typeface="Work Sans"/>
              </a:rPr>
              <a:t> En ciertos casos, especialmente en entornos con restricciones de energía, la eficiencia energética puede ser una medida importante para evaluar el desempeño del agente. Se considera cuánta energía consume el agente para lograr sus objetivos y se busca minimizar este consumo.</a:t>
            </a:r>
            <a:endParaRPr sz="2000">
              <a:latin typeface="Work Sans"/>
              <a:ea typeface="Work Sans"/>
              <a:cs typeface="Work Sans"/>
              <a:sym typeface="Work Sans"/>
            </a:endParaRPr>
          </a:p>
          <a:p>
            <a:pPr indent="0" lvl="0" marL="0" rtl="0" algn="l">
              <a:spcBef>
                <a:spcPts val="1500"/>
              </a:spcBef>
              <a:spcAft>
                <a:spcPts val="0"/>
              </a:spcAft>
              <a:buNone/>
            </a:pPr>
            <a:r>
              <a:t/>
            </a:r>
            <a:endParaRPr sz="2000">
              <a:latin typeface="Work Sans"/>
              <a:ea typeface="Work Sans"/>
              <a:cs typeface="Work Sans"/>
              <a:sym typeface="Work Sans"/>
            </a:endParaRPr>
          </a:p>
          <a:p>
            <a:pPr indent="0" lvl="0" marL="0" rtl="0" algn="l">
              <a:spcBef>
                <a:spcPts val="1500"/>
              </a:spcBef>
              <a:spcAft>
                <a:spcPts val="0"/>
              </a:spcAft>
              <a:buNone/>
            </a:pPr>
            <a:r>
              <a:rPr b="1" lang="es" sz="2000">
                <a:latin typeface="Work Sans"/>
                <a:ea typeface="Work Sans"/>
                <a:cs typeface="Work Sans"/>
                <a:sym typeface="Work Sans"/>
              </a:rPr>
              <a:t>Desempeño relativo:</a:t>
            </a:r>
            <a:r>
              <a:rPr lang="es" sz="2000">
                <a:latin typeface="Work Sans"/>
                <a:ea typeface="Work Sans"/>
                <a:cs typeface="Work Sans"/>
                <a:sym typeface="Work Sans"/>
              </a:rPr>
              <a:t> En lugar de evaluar el desempeño absoluto del agente, este método lo compara con otros agentes o con un estándar predefinido. El objetivo es determinar si el agente está superando a otros o si se encuentra por debajo de un nivel aceptable de desempeño.</a:t>
            </a:r>
            <a:endParaRPr sz="2000">
              <a:latin typeface="Work Sans"/>
              <a:ea typeface="Work Sans"/>
              <a:cs typeface="Work Sans"/>
              <a:sym typeface="Work Sans"/>
            </a:endParaRPr>
          </a:p>
          <a:p>
            <a:pPr indent="0" lvl="0" marL="457200" rtl="0" algn="l">
              <a:spcBef>
                <a:spcPts val="1500"/>
              </a:spcBef>
              <a:spcAft>
                <a:spcPts val="0"/>
              </a:spcAft>
              <a:buNone/>
            </a:pPr>
            <a:r>
              <a:t/>
            </a:r>
            <a:endParaRPr sz="2000">
              <a:latin typeface="Work Sans"/>
              <a:ea typeface="Work Sans"/>
              <a:cs typeface="Work Sans"/>
              <a:sym typeface="Work Sans"/>
            </a:endParaRPr>
          </a:p>
          <a:p>
            <a:pPr indent="0" lvl="0" marL="0" rtl="0" algn="l">
              <a:spcBef>
                <a:spcPts val="1500"/>
              </a:spcBef>
              <a:spcAft>
                <a:spcPts val="0"/>
              </a:spcAft>
              <a:buNone/>
            </a:pPr>
            <a:r>
              <a:t/>
            </a:r>
            <a:endParaRPr sz="1400">
              <a:latin typeface="Arial"/>
              <a:ea typeface="Arial"/>
              <a:cs typeface="Arial"/>
              <a:sym typeface="Arial"/>
            </a:endParaRPr>
          </a:p>
          <a:p>
            <a:pPr indent="0" lvl="0" marL="457200" rtl="0" algn="l">
              <a:spcBef>
                <a:spcPts val="1500"/>
              </a:spcBef>
              <a:spcAft>
                <a:spcPts val="1500"/>
              </a:spcAft>
              <a:buNone/>
            </a:pPr>
            <a:r>
              <a:t/>
            </a:r>
            <a:endParaRPr sz="1675"/>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4"/>
          <p:cNvSpPr txBox="1"/>
          <p:nvPr>
            <p:ph idx="4294967295" type="body"/>
          </p:nvPr>
        </p:nvSpPr>
        <p:spPr>
          <a:xfrm>
            <a:off x="194625" y="347525"/>
            <a:ext cx="8637600" cy="4221300"/>
          </a:xfrm>
          <a:prstGeom prst="rect">
            <a:avLst/>
          </a:prstGeom>
        </p:spPr>
        <p:txBody>
          <a:bodyPr anchorCtr="0" anchor="ctr" bIns="34275" lIns="68575" spcFirstLastPara="1" rIns="68575" wrap="square" tIns="34275">
            <a:noAutofit/>
          </a:bodyPr>
          <a:lstStyle/>
          <a:p>
            <a:pPr indent="0" lvl="0" marL="0" rtl="0" algn="l">
              <a:spcBef>
                <a:spcPts val="1500"/>
              </a:spcBef>
              <a:spcAft>
                <a:spcPts val="0"/>
              </a:spcAft>
              <a:buNone/>
            </a:pPr>
            <a:r>
              <a:t/>
            </a:r>
            <a:endParaRPr sz="2000">
              <a:latin typeface="Arial"/>
              <a:ea typeface="Arial"/>
              <a:cs typeface="Arial"/>
              <a:sym typeface="Arial"/>
            </a:endParaRPr>
          </a:p>
          <a:p>
            <a:pPr indent="0" lvl="0" marL="457200" rtl="0" algn="l">
              <a:spcBef>
                <a:spcPts val="1500"/>
              </a:spcBef>
              <a:spcAft>
                <a:spcPts val="0"/>
              </a:spcAft>
              <a:buNone/>
            </a:pPr>
            <a:r>
              <a:t/>
            </a:r>
            <a:endParaRPr sz="2000">
              <a:latin typeface="Work Sans"/>
              <a:ea typeface="Work Sans"/>
              <a:cs typeface="Work Sans"/>
              <a:sym typeface="Work Sans"/>
            </a:endParaRPr>
          </a:p>
          <a:p>
            <a:pPr indent="0" lvl="0" marL="0" rtl="0" algn="l">
              <a:spcBef>
                <a:spcPts val="1500"/>
              </a:spcBef>
              <a:spcAft>
                <a:spcPts val="0"/>
              </a:spcAft>
              <a:buNone/>
            </a:pPr>
            <a:r>
              <a:rPr b="1" lang="es" sz="2000">
                <a:latin typeface="Work Sans"/>
                <a:ea typeface="Work Sans"/>
                <a:cs typeface="Work Sans"/>
                <a:sym typeface="Work Sans"/>
              </a:rPr>
              <a:t>Pruebas de generalización:</a:t>
            </a:r>
            <a:r>
              <a:rPr lang="es" sz="2000">
                <a:latin typeface="Work Sans"/>
                <a:ea typeface="Work Sans"/>
                <a:cs typeface="Work Sans"/>
                <a:sym typeface="Work Sans"/>
              </a:rPr>
              <a:t> Este método implica probar el agente en entornos o situaciones que difieren del entorno de entrenamiento original. El objetivo es evaluar si el agente puede generalizar su aprendizaje y aplicarlo de manera efectiva en nuevos contextos.</a:t>
            </a:r>
            <a:endParaRPr sz="2000">
              <a:latin typeface="Work Sans"/>
              <a:ea typeface="Work Sans"/>
              <a:cs typeface="Work Sans"/>
              <a:sym typeface="Work Sans"/>
            </a:endParaRPr>
          </a:p>
          <a:p>
            <a:pPr indent="0" lvl="0" marL="0" rtl="0" algn="l">
              <a:spcBef>
                <a:spcPts val="1500"/>
              </a:spcBef>
              <a:spcAft>
                <a:spcPts val="0"/>
              </a:spcAft>
              <a:buNone/>
            </a:pPr>
            <a:r>
              <a:t/>
            </a:r>
            <a:endParaRPr sz="2000">
              <a:latin typeface="Work Sans"/>
              <a:ea typeface="Work Sans"/>
              <a:cs typeface="Work Sans"/>
              <a:sym typeface="Work Sans"/>
            </a:endParaRPr>
          </a:p>
          <a:p>
            <a:pPr indent="0" lvl="0" marL="0" rtl="0" algn="l">
              <a:spcBef>
                <a:spcPts val="1500"/>
              </a:spcBef>
              <a:spcAft>
                <a:spcPts val="0"/>
              </a:spcAft>
              <a:buNone/>
            </a:pPr>
            <a:r>
              <a:rPr b="1" lang="es" sz="2000">
                <a:latin typeface="Work Sans"/>
                <a:ea typeface="Work Sans"/>
                <a:cs typeface="Work Sans"/>
                <a:sym typeface="Work Sans"/>
              </a:rPr>
              <a:t>Evaluación humana: </a:t>
            </a:r>
            <a:r>
              <a:rPr lang="es" sz="2000">
                <a:latin typeface="Work Sans"/>
                <a:ea typeface="Work Sans"/>
                <a:cs typeface="Work Sans"/>
                <a:sym typeface="Work Sans"/>
              </a:rPr>
              <a:t>En algunos casos, se puede recurrir a la evaluación humana para juzgar el desempeño del agente. Se pueden realizar pruebas en las que expertos humanos evalúan el comportamiento del agente y proporcionan retroalimentación y puntuaciones.</a:t>
            </a:r>
            <a:endParaRPr sz="2000">
              <a:latin typeface="Arial"/>
              <a:ea typeface="Arial"/>
              <a:cs typeface="Arial"/>
              <a:sym typeface="Arial"/>
            </a:endParaRPr>
          </a:p>
          <a:p>
            <a:pPr indent="0" lvl="0" marL="0" rtl="0" algn="l">
              <a:spcBef>
                <a:spcPts val="1500"/>
              </a:spcBef>
              <a:spcAft>
                <a:spcPts val="0"/>
              </a:spcAft>
              <a:buNone/>
            </a:pPr>
            <a:r>
              <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5"/>
          <p:cNvSpPr txBox="1"/>
          <p:nvPr>
            <p:ph type="title"/>
          </p:nvPr>
        </p:nvSpPr>
        <p:spPr>
          <a:xfrm>
            <a:off x="392325" y="6949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3000">
                <a:solidFill>
                  <a:schemeClr val="lt1"/>
                </a:solidFill>
                <a:latin typeface="Work Sans"/>
                <a:ea typeface="Work Sans"/>
                <a:cs typeface="Work Sans"/>
                <a:sym typeface="Work Sans"/>
              </a:rPr>
              <a:t>Validación del Aprendizaje por Refuerzo o Transferencia.</a:t>
            </a:r>
            <a:endParaRPr/>
          </a:p>
        </p:txBody>
      </p:sp>
      <p:sp>
        <p:nvSpPr>
          <p:cNvPr id="201" name="Google Shape;201;p35"/>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fontScale="92500" lnSpcReduction="10000"/>
          </a:bodyPr>
          <a:lstStyle/>
          <a:p>
            <a:pPr indent="0" lvl="0" marL="0" rtl="0" algn="l">
              <a:spcBef>
                <a:spcPts val="1500"/>
              </a:spcBef>
              <a:spcAft>
                <a:spcPts val="0"/>
              </a:spcAft>
              <a:buNone/>
            </a:pPr>
            <a:r>
              <a:rPr b="1" lang="es" sz="2000">
                <a:latin typeface="Work Sans"/>
                <a:ea typeface="Work Sans"/>
                <a:cs typeface="Work Sans"/>
                <a:sym typeface="Work Sans"/>
              </a:rPr>
              <a:t>Validación de episodios de prueba:</a:t>
            </a:r>
            <a:r>
              <a:rPr lang="es" sz="2000">
                <a:latin typeface="Work Sans"/>
                <a:ea typeface="Work Sans"/>
                <a:cs typeface="Work Sans"/>
                <a:sym typeface="Work Sans"/>
              </a:rPr>
              <a:t> El agente se somete a una serie de episodios de prueba en el entorno para evaluar su desempeño. Durante estos episodios, se registra el comportamiento del agente y se comparan las acciones tomadas con las acciones óptimas o las acciones de expertos humanos. Se analiza si el agente logra cumplir con los objetivos deseados y si aprende a evitar acciones subóptimas o indeseables.</a:t>
            </a:r>
            <a:endParaRPr sz="2000">
              <a:latin typeface="Work Sans"/>
              <a:ea typeface="Work Sans"/>
              <a:cs typeface="Work Sans"/>
              <a:sym typeface="Work Sans"/>
            </a:endParaRPr>
          </a:p>
          <a:p>
            <a:pPr indent="0" lvl="0" marL="0" rtl="0" algn="l">
              <a:spcBef>
                <a:spcPts val="1500"/>
              </a:spcBef>
              <a:spcAft>
                <a:spcPts val="1500"/>
              </a:spcAft>
              <a:buNone/>
            </a:pPr>
            <a:r>
              <a:rPr b="1" lang="es" sz="2000">
                <a:latin typeface="Work Sans"/>
                <a:ea typeface="Work Sans"/>
                <a:cs typeface="Work Sans"/>
                <a:sym typeface="Work Sans"/>
              </a:rPr>
              <a:t>Validación cruzada:</a:t>
            </a:r>
            <a:r>
              <a:rPr lang="es" sz="2000">
                <a:latin typeface="Work Sans"/>
                <a:ea typeface="Work Sans"/>
                <a:cs typeface="Work Sans"/>
                <a:sym typeface="Work Sans"/>
              </a:rPr>
              <a:t> Se utiliza un enfoque de validación cruzada donde el agente se entrena en un subconjunto de datos del entorno y se evalúa en otro subconjunto separado. Esto ayuda a evaluar cómo se generaliza el aprendizaje del agente a través de diferentes conjuntos de datos y a verificar si puede adaptarse a nuevas situaciones.</a:t>
            </a:r>
            <a:endParaRPr sz="2000">
              <a:latin typeface="Work Sans"/>
              <a:ea typeface="Work Sans"/>
              <a:cs typeface="Work Sans"/>
              <a:sym typeface="Work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6"/>
          <p:cNvSpPr txBox="1"/>
          <p:nvPr>
            <p:ph type="title"/>
          </p:nvPr>
        </p:nvSpPr>
        <p:spPr>
          <a:xfrm>
            <a:off x="715725" y="1582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s" sz="2700">
                <a:solidFill>
                  <a:schemeClr val="lt1"/>
                </a:solidFill>
                <a:latin typeface="Work Sans"/>
                <a:ea typeface="Work Sans"/>
                <a:cs typeface="Work Sans"/>
                <a:sym typeface="Work Sans"/>
              </a:rPr>
              <a:t>Validación del Aprendizaje por Refuerzo o Transferencia.</a:t>
            </a:r>
            <a:endParaRPr sz="3000"/>
          </a:p>
        </p:txBody>
      </p:sp>
      <p:sp>
        <p:nvSpPr>
          <p:cNvPr id="207" name="Google Shape;207;p36"/>
          <p:cNvSpPr txBox="1"/>
          <p:nvPr>
            <p:ph idx="4294967295"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1500"/>
              </a:spcBef>
              <a:spcAft>
                <a:spcPts val="0"/>
              </a:spcAft>
              <a:buNone/>
            </a:pPr>
            <a:r>
              <a:rPr b="1" lang="es" sz="2000">
                <a:latin typeface="Work Sans"/>
                <a:ea typeface="Work Sans"/>
                <a:cs typeface="Work Sans"/>
                <a:sym typeface="Work Sans"/>
              </a:rPr>
              <a:t>Comparación con un estándar predefinido:</a:t>
            </a:r>
            <a:r>
              <a:rPr lang="es" sz="2000">
                <a:latin typeface="Work Sans"/>
                <a:ea typeface="Work Sans"/>
                <a:cs typeface="Work Sans"/>
                <a:sym typeface="Work Sans"/>
              </a:rPr>
              <a:t> Se establece un estándar predefinido de desempeño deseado y se compara el rendimiento del agente con ese estándar. Esto podría implicar compararlo con un agente experto o con un límite mínimo aceptable de desempeño. Si el agente supera o alcanza ese estándar, se considera que ha sido validado con éxito.</a:t>
            </a:r>
            <a:endParaRPr sz="2000">
              <a:latin typeface="Work Sans"/>
              <a:ea typeface="Work Sans"/>
              <a:cs typeface="Work Sans"/>
              <a:sym typeface="Work Sans"/>
            </a:endParaRPr>
          </a:p>
          <a:p>
            <a:pPr indent="0" lvl="0" marL="0" rtl="0" algn="l">
              <a:spcBef>
                <a:spcPts val="1500"/>
              </a:spcBef>
              <a:spcAft>
                <a:spcPts val="1500"/>
              </a:spcAft>
              <a:buNone/>
            </a:pPr>
            <a:r>
              <a:rPr b="1" lang="es" sz="2000">
                <a:latin typeface="Work Sans"/>
                <a:ea typeface="Work Sans"/>
                <a:cs typeface="Work Sans"/>
                <a:sym typeface="Work Sans"/>
              </a:rPr>
              <a:t>Validación con expertos humanos: </a:t>
            </a:r>
            <a:r>
              <a:rPr lang="es" sz="2000">
                <a:latin typeface="Work Sans"/>
                <a:ea typeface="Work Sans"/>
                <a:cs typeface="Work Sans"/>
                <a:sym typeface="Work Sans"/>
              </a:rPr>
              <a:t>Los expertos humanos evalúan el desempeño y las acciones del agente en diferentes escenarios y proporcionan retroalimentación. Su experiencia y conocimiento se utilizan para validar la calidad del aprendizaje del agente y determinar si se comporta de manera similar a un experto humano.</a:t>
            </a:r>
            <a:endParaRPr sz="2000">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txBox="1"/>
          <p:nvPr>
            <p:ph type="title"/>
          </p:nvPr>
        </p:nvSpPr>
        <p:spPr>
          <a:xfrm>
            <a:off x="628650" y="1582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s">
                <a:solidFill>
                  <a:schemeClr val="lt1"/>
                </a:solidFill>
                <a:latin typeface="Work Sans"/>
                <a:ea typeface="Work Sans"/>
                <a:cs typeface="Work Sans"/>
                <a:sym typeface="Work Sans"/>
              </a:rPr>
              <a:t>Qué</a:t>
            </a:r>
            <a:r>
              <a:rPr b="1" lang="es">
                <a:solidFill>
                  <a:schemeClr val="lt1"/>
                </a:solidFill>
                <a:latin typeface="Work Sans"/>
                <a:ea typeface="Work Sans"/>
                <a:cs typeface="Work Sans"/>
                <a:sym typeface="Work Sans"/>
              </a:rPr>
              <a:t> es machine </a:t>
            </a:r>
            <a:r>
              <a:rPr b="1" lang="es">
                <a:solidFill>
                  <a:schemeClr val="lt1"/>
                </a:solidFill>
                <a:latin typeface="Work Sans"/>
                <a:ea typeface="Work Sans"/>
                <a:cs typeface="Work Sans"/>
                <a:sym typeface="Work Sans"/>
              </a:rPr>
              <a:t>Learning</a:t>
            </a:r>
            <a:r>
              <a:rPr b="1" lang="es">
                <a:solidFill>
                  <a:schemeClr val="lt1"/>
                </a:solidFill>
                <a:latin typeface="Work Sans"/>
                <a:ea typeface="Work Sans"/>
                <a:cs typeface="Work Sans"/>
                <a:sym typeface="Work Sans"/>
              </a:rPr>
              <a:t> para Maxisoft :</a:t>
            </a:r>
            <a:endParaRPr b="1">
              <a:solidFill>
                <a:schemeClr val="lt1"/>
              </a:solidFill>
              <a:latin typeface="Work Sans"/>
              <a:ea typeface="Work Sans"/>
              <a:cs typeface="Work Sans"/>
              <a:sym typeface="Work Sans"/>
            </a:endParaRPr>
          </a:p>
        </p:txBody>
      </p:sp>
      <p:pic>
        <p:nvPicPr>
          <p:cNvPr id="107" name="Google Shape;107;p19"/>
          <p:cNvPicPr preferRelativeResize="0"/>
          <p:nvPr/>
        </p:nvPicPr>
        <p:blipFill>
          <a:blip r:embed="rId3">
            <a:alphaModFix/>
          </a:blip>
          <a:stretch>
            <a:fillRect/>
          </a:stretch>
        </p:blipFill>
        <p:spPr>
          <a:xfrm>
            <a:off x="0" y="1083175"/>
            <a:ext cx="9144003" cy="40603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ph type="title"/>
          </p:nvPr>
        </p:nvSpPr>
        <p:spPr>
          <a:xfrm>
            <a:off x="503550" y="83394"/>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3000">
                <a:solidFill>
                  <a:schemeClr val="lt1"/>
                </a:solidFill>
                <a:latin typeface="Work Sans"/>
                <a:ea typeface="Work Sans"/>
                <a:cs typeface="Work Sans"/>
                <a:sym typeface="Work Sans"/>
              </a:rPr>
              <a:t>Validación del Aprendizaje por Refuerzo o Transferencia.</a:t>
            </a:r>
            <a:endParaRPr/>
          </a:p>
        </p:txBody>
      </p:sp>
      <p:sp>
        <p:nvSpPr>
          <p:cNvPr id="213" name="Google Shape;213;p37"/>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1500"/>
              </a:spcBef>
              <a:spcAft>
                <a:spcPts val="0"/>
              </a:spcAft>
              <a:buNone/>
            </a:pPr>
            <a:r>
              <a:rPr b="1" lang="es" sz="2000">
                <a:latin typeface="Work Sans"/>
                <a:ea typeface="Work Sans"/>
                <a:cs typeface="Work Sans"/>
                <a:sym typeface="Work Sans"/>
              </a:rPr>
              <a:t>Pruebas en entornos de validación:</a:t>
            </a:r>
            <a:r>
              <a:rPr lang="es" sz="2000">
                <a:latin typeface="Work Sans"/>
                <a:ea typeface="Work Sans"/>
                <a:cs typeface="Work Sans"/>
                <a:sym typeface="Work Sans"/>
              </a:rPr>
              <a:t> Además de entrenar y evaluar el agente en un entorno de simulación, se pueden realizar pruebas en entornos reales o en situaciones que sean lo más cercanas posible a las condiciones del mundo real. Esto ayuda a validar la capacidad del agente para transferir su aprendizaje y comportamiento a situaciones prácticas.</a:t>
            </a:r>
            <a:endParaRPr sz="2000">
              <a:latin typeface="Work Sans"/>
              <a:ea typeface="Work Sans"/>
              <a:cs typeface="Work Sans"/>
              <a:sym typeface="Work Sans"/>
            </a:endParaRPr>
          </a:p>
          <a:p>
            <a:pPr indent="0" lvl="0" marL="0" rtl="0" algn="l">
              <a:spcBef>
                <a:spcPts val="1500"/>
              </a:spcBef>
              <a:spcAft>
                <a:spcPts val="0"/>
              </a:spcAft>
              <a:buNone/>
            </a:pPr>
            <a:r>
              <a:t/>
            </a:r>
            <a:endParaRPr sz="2000">
              <a:latin typeface="Work Sans"/>
              <a:ea typeface="Work Sans"/>
              <a:cs typeface="Work Sans"/>
              <a:sym typeface="Work Sans"/>
            </a:endParaRPr>
          </a:p>
        </p:txBody>
      </p:sp>
      <p:pic>
        <p:nvPicPr>
          <p:cNvPr id="214" name="Google Shape;214;p37"/>
          <p:cNvPicPr preferRelativeResize="0"/>
          <p:nvPr/>
        </p:nvPicPr>
        <p:blipFill>
          <a:blip r:embed="rId3">
            <a:alphaModFix/>
          </a:blip>
          <a:stretch>
            <a:fillRect/>
          </a:stretch>
        </p:blipFill>
        <p:spPr>
          <a:xfrm>
            <a:off x="5456025" y="2895270"/>
            <a:ext cx="3440850" cy="21255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8"/>
          <p:cNvSpPr txBox="1"/>
          <p:nvPr>
            <p:ph type="title"/>
          </p:nvPr>
        </p:nvSpPr>
        <p:spPr>
          <a:xfrm>
            <a:off x="311700" y="792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3000">
                <a:solidFill>
                  <a:schemeClr val="lt1"/>
                </a:solidFill>
                <a:latin typeface="Work Sans"/>
                <a:ea typeface="Work Sans"/>
                <a:cs typeface="Work Sans"/>
                <a:sym typeface="Work Sans"/>
              </a:rPr>
              <a:t>Reglas </a:t>
            </a:r>
            <a:r>
              <a:rPr b="1" lang="es" sz="3000">
                <a:solidFill>
                  <a:schemeClr val="lt1"/>
                </a:solidFill>
                <a:latin typeface="Work Sans"/>
                <a:ea typeface="Work Sans"/>
                <a:cs typeface="Work Sans"/>
                <a:sym typeface="Work Sans"/>
              </a:rPr>
              <a:t>del Aprendizaje por Refuerzo o transferencia </a:t>
            </a:r>
            <a:endParaRPr/>
          </a:p>
        </p:txBody>
      </p:sp>
      <p:sp>
        <p:nvSpPr>
          <p:cNvPr id="220" name="Google Shape;220;p38"/>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lnSpcReduction="10000"/>
          </a:bodyPr>
          <a:lstStyle/>
          <a:p>
            <a:pPr indent="-355600" lvl="0" marL="457200" rtl="0" algn="l">
              <a:spcBef>
                <a:spcPts val="1500"/>
              </a:spcBef>
              <a:spcAft>
                <a:spcPts val="0"/>
              </a:spcAft>
              <a:buSzPts val="2000"/>
              <a:buFont typeface="Work Sans"/>
              <a:buChar char="•"/>
            </a:pPr>
            <a:r>
              <a:rPr b="1" lang="es" sz="2000">
                <a:latin typeface="Work Sans"/>
                <a:ea typeface="Work Sans"/>
                <a:cs typeface="Work Sans"/>
                <a:sym typeface="Work Sans"/>
              </a:rPr>
              <a:t>Agente: </a:t>
            </a:r>
            <a:r>
              <a:rPr lang="es" sz="2000">
                <a:latin typeface="Work Sans"/>
                <a:ea typeface="Work Sans"/>
                <a:cs typeface="Work Sans"/>
                <a:sym typeface="Work Sans"/>
              </a:rPr>
              <a:t>El agente es el componente que realiza las acciones en un entorno específico. Puede ser un programa de software, un robot o cualquier sistema que interactúe con su entorno.</a:t>
            </a:r>
            <a:endParaRPr sz="2000">
              <a:latin typeface="Work Sans"/>
              <a:ea typeface="Work Sans"/>
              <a:cs typeface="Work Sans"/>
              <a:sym typeface="Work Sans"/>
            </a:endParaRPr>
          </a:p>
          <a:p>
            <a:pPr indent="-355600" lvl="0" marL="457200" rtl="0" algn="l">
              <a:spcBef>
                <a:spcPts val="0"/>
              </a:spcBef>
              <a:spcAft>
                <a:spcPts val="0"/>
              </a:spcAft>
              <a:buSzPts val="2000"/>
              <a:buFont typeface="Work Sans"/>
              <a:buChar char="•"/>
            </a:pPr>
            <a:r>
              <a:rPr b="1" lang="es" sz="2000">
                <a:latin typeface="Work Sans"/>
                <a:ea typeface="Work Sans"/>
                <a:cs typeface="Work Sans"/>
                <a:sym typeface="Work Sans"/>
              </a:rPr>
              <a:t>Entorno: </a:t>
            </a:r>
            <a:r>
              <a:rPr lang="es" sz="2000">
                <a:latin typeface="Work Sans"/>
                <a:ea typeface="Work Sans"/>
                <a:cs typeface="Work Sans"/>
                <a:sym typeface="Work Sans"/>
              </a:rPr>
              <a:t>El entorno es el contexto en el que el agente interactúa y realiza acciones. Puede ser un simulador, un juego, una situación del mundo real, etc.</a:t>
            </a:r>
            <a:endParaRPr sz="2000">
              <a:latin typeface="Work Sans"/>
              <a:ea typeface="Work Sans"/>
              <a:cs typeface="Work Sans"/>
              <a:sym typeface="Work Sans"/>
            </a:endParaRPr>
          </a:p>
          <a:p>
            <a:pPr indent="-355600" lvl="0" marL="457200" rtl="0" algn="l">
              <a:spcBef>
                <a:spcPts val="0"/>
              </a:spcBef>
              <a:spcAft>
                <a:spcPts val="0"/>
              </a:spcAft>
              <a:buSzPts val="2000"/>
              <a:buFont typeface="Work Sans"/>
              <a:buChar char="•"/>
            </a:pPr>
            <a:r>
              <a:rPr b="1" lang="es" sz="2000">
                <a:latin typeface="Work Sans"/>
                <a:ea typeface="Work Sans"/>
                <a:cs typeface="Work Sans"/>
                <a:sym typeface="Work Sans"/>
              </a:rPr>
              <a:t>Estado: </a:t>
            </a:r>
            <a:r>
              <a:rPr lang="es" sz="2000">
                <a:latin typeface="Work Sans"/>
                <a:ea typeface="Work Sans"/>
                <a:cs typeface="Work Sans"/>
                <a:sym typeface="Work Sans"/>
              </a:rPr>
              <a:t>El estado representa la situación o la configuración en la que se encuentra el agente en un momento dado. El agente percibe el estado del entorno y toma decisiones basadas en esa información.</a:t>
            </a:r>
            <a:endParaRPr sz="2000">
              <a:latin typeface="Work Sans"/>
              <a:ea typeface="Work Sans"/>
              <a:cs typeface="Work Sans"/>
              <a:sym typeface="Work Sans"/>
            </a:endParaRPr>
          </a:p>
          <a:p>
            <a:pPr indent="0" lvl="0" marL="0" rtl="0" algn="l">
              <a:spcBef>
                <a:spcPts val="1500"/>
              </a:spcBef>
              <a:spcAft>
                <a:spcPts val="0"/>
              </a:spcAft>
              <a:buNone/>
            </a:pPr>
            <a:r>
              <a:t/>
            </a:r>
            <a:endParaRPr b="1" sz="2000">
              <a:latin typeface="Work Sans"/>
              <a:ea typeface="Work Sans"/>
              <a:cs typeface="Work Sans"/>
              <a:sym typeface="Work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9"/>
          <p:cNvSpPr txBox="1"/>
          <p:nvPr>
            <p:ph type="title"/>
          </p:nvPr>
        </p:nvSpPr>
        <p:spPr>
          <a:xfrm>
            <a:off x="311700" y="79225"/>
            <a:ext cx="82038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3000">
                <a:solidFill>
                  <a:schemeClr val="lt1"/>
                </a:solidFill>
                <a:latin typeface="Work Sans"/>
                <a:ea typeface="Work Sans"/>
                <a:cs typeface="Work Sans"/>
                <a:sym typeface="Work Sans"/>
              </a:rPr>
              <a:t>Reglas del Aprendizaje por Refuerzo o transferencia </a:t>
            </a:r>
            <a:endParaRPr b="1" sz="3000">
              <a:solidFill>
                <a:schemeClr val="lt1"/>
              </a:solidFill>
              <a:latin typeface="Work Sans"/>
              <a:ea typeface="Work Sans"/>
              <a:cs typeface="Work Sans"/>
              <a:sym typeface="Work Sans"/>
            </a:endParaRPr>
          </a:p>
        </p:txBody>
      </p:sp>
      <p:sp>
        <p:nvSpPr>
          <p:cNvPr id="226" name="Google Shape;226;p39"/>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lnSpcReduction="10000"/>
          </a:bodyPr>
          <a:lstStyle/>
          <a:p>
            <a:pPr indent="-355600" lvl="0" marL="457200" rtl="0" algn="l">
              <a:spcBef>
                <a:spcPts val="1500"/>
              </a:spcBef>
              <a:spcAft>
                <a:spcPts val="0"/>
              </a:spcAft>
              <a:buSzPts val="2000"/>
              <a:buFont typeface="Work Sans"/>
              <a:buChar char="•"/>
            </a:pPr>
            <a:r>
              <a:rPr b="1" lang="es" sz="2000">
                <a:latin typeface="Work Sans"/>
                <a:ea typeface="Work Sans"/>
                <a:cs typeface="Work Sans"/>
                <a:sym typeface="Work Sans"/>
              </a:rPr>
              <a:t>Acción:</a:t>
            </a:r>
            <a:r>
              <a:rPr lang="es" sz="2000">
                <a:latin typeface="Work Sans"/>
                <a:ea typeface="Work Sans"/>
                <a:cs typeface="Work Sans"/>
                <a:sym typeface="Work Sans"/>
              </a:rPr>
              <a:t> Las acciones son las elecciones que el agente realiza en respuesta a un estado dado. Pueden ser discretas (por ejemplo, moverse hacia arriba o hacia abajo) o continuas (por ejemplo, ajustar un parámetro en un rango continuo).</a:t>
            </a:r>
            <a:endParaRPr sz="2000">
              <a:latin typeface="Work Sans"/>
              <a:ea typeface="Work Sans"/>
              <a:cs typeface="Work Sans"/>
              <a:sym typeface="Work Sans"/>
            </a:endParaRPr>
          </a:p>
          <a:p>
            <a:pPr indent="-355600" lvl="0" marL="457200" rtl="0" algn="l">
              <a:spcBef>
                <a:spcPts val="0"/>
              </a:spcBef>
              <a:spcAft>
                <a:spcPts val="0"/>
              </a:spcAft>
              <a:buSzPts val="2000"/>
              <a:buFont typeface="Work Sans"/>
              <a:buChar char="•"/>
            </a:pPr>
            <a:r>
              <a:rPr b="1" lang="es" sz="2000">
                <a:latin typeface="Work Sans"/>
                <a:ea typeface="Work Sans"/>
                <a:cs typeface="Work Sans"/>
                <a:sym typeface="Work Sans"/>
              </a:rPr>
              <a:t>Recompensa:</a:t>
            </a:r>
            <a:r>
              <a:rPr lang="es" sz="2000">
                <a:latin typeface="Work Sans"/>
                <a:ea typeface="Work Sans"/>
                <a:cs typeface="Work Sans"/>
                <a:sym typeface="Work Sans"/>
              </a:rPr>
              <a:t> La recompensa es una señal numérica que proporciona retroalimentación al agente sobre la calidad de su acción en un estado determinado. El objetivo del agente es maximizar la recompensa acumulada a lo largo del tiempo.</a:t>
            </a:r>
            <a:endParaRPr sz="2000">
              <a:latin typeface="Work Sans"/>
              <a:ea typeface="Work Sans"/>
              <a:cs typeface="Work Sans"/>
              <a:sym typeface="Work Sans"/>
            </a:endParaRPr>
          </a:p>
          <a:p>
            <a:pPr indent="-355600" lvl="0" marL="457200" rtl="0" algn="l">
              <a:spcBef>
                <a:spcPts val="0"/>
              </a:spcBef>
              <a:spcAft>
                <a:spcPts val="0"/>
              </a:spcAft>
              <a:buSzPts val="2000"/>
              <a:buFont typeface="Work Sans"/>
              <a:buChar char="•"/>
            </a:pPr>
            <a:r>
              <a:rPr b="1" lang="es" sz="2000">
                <a:latin typeface="Work Sans"/>
                <a:ea typeface="Work Sans"/>
                <a:cs typeface="Work Sans"/>
                <a:sym typeface="Work Sans"/>
              </a:rPr>
              <a:t>Política: </a:t>
            </a:r>
            <a:r>
              <a:rPr lang="es" sz="2000">
                <a:latin typeface="Work Sans"/>
                <a:ea typeface="Work Sans"/>
                <a:cs typeface="Work Sans"/>
                <a:sym typeface="Work Sans"/>
              </a:rPr>
              <a:t>La política es la estrategia o conjunto de reglas que guía al agente en la toma de decisiones. Define cómo el agente elige las acciones en función del estado actual.enta el valor a largo plazo y la toma de decisiones a largo plazo.</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40"/>
          <p:cNvSpPr txBox="1"/>
          <p:nvPr>
            <p:ph type="title"/>
          </p:nvPr>
        </p:nvSpPr>
        <p:spPr>
          <a:xfrm>
            <a:off x="559125" y="792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2700">
                <a:solidFill>
                  <a:schemeClr val="lt1"/>
                </a:solidFill>
                <a:latin typeface="Work Sans"/>
                <a:ea typeface="Work Sans"/>
                <a:cs typeface="Work Sans"/>
                <a:sym typeface="Work Sans"/>
              </a:rPr>
              <a:t>Reglas del Aprendizaje por Refuerzo o transferencia </a:t>
            </a:r>
            <a:endParaRPr/>
          </a:p>
        </p:txBody>
      </p:sp>
      <p:sp>
        <p:nvSpPr>
          <p:cNvPr id="232" name="Google Shape;232;p40"/>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55600" lvl="0" marL="457200" rtl="0" algn="l">
              <a:spcBef>
                <a:spcPts val="1500"/>
              </a:spcBef>
              <a:spcAft>
                <a:spcPts val="0"/>
              </a:spcAft>
              <a:buSzPts val="2000"/>
              <a:buFont typeface="Work Sans"/>
              <a:buChar char="•"/>
            </a:pPr>
            <a:r>
              <a:rPr b="1" lang="es" sz="2000">
                <a:latin typeface="Work Sans"/>
                <a:ea typeface="Work Sans"/>
                <a:cs typeface="Work Sans"/>
                <a:sym typeface="Work Sans"/>
              </a:rPr>
              <a:t>Valor:</a:t>
            </a:r>
            <a:r>
              <a:rPr lang="es" sz="2000">
                <a:latin typeface="Work Sans"/>
                <a:ea typeface="Work Sans"/>
                <a:cs typeface="Work Sans"/>
                <a:sym typeface="Work Sans"/>
              </a:rPr>
              <a:t> El valor es una estimación de la utilidad o el beneficio esperado de un estado o acción particular. Puede basarse en la recompensa esperada o en la estimación de retorno a largo plazo.</a:t>
            </a:r>
            <a:endParaRPr sz="2000">
              <a:latin typeface="Work Sans"/>
              <a:ea typeface="Work Sans"/>
              <a:cs typeface="Work Sans"/>
              <a:sym typeface="Work Sans"/>
            </a:endParaRPr>
          </a:p>
          <a:p>
            <a:pPr indent="-355600" lvl="0" marL="457200" rtl="0" algn="l">
              <a:spcBef>
                <a:spcPts val="0"/>
              </a:spcBef>
              <a:spcAft>
                <a:spcPts val="0"/>
              </a:spcAft>
              <a:buSzPts val="2000"/>
              <a:buFont typeface="Work Sans"/>
              <a:buChar char="•"/>
            </a:pPr>
            <a:r>
              <a:rPr b="1" lang="es" sz="2000">
                <a:latin typeface="Work Sans"/>
                <a:ea typeface="Work Sans"/>
                <a:cs typeface="Work Sans"/>
                <a:sym typeface="Work Sans"/>
              </a:rPr>
              <a:t>Aprendizaje: </a:t>
            </a:r>
            <a:r>
              <a:rPr lang="es" sz="2000">
                <a:latin typeface="Work Sans"/>
                <a:ea typeface="Work Sans"/>
                <a:cs typeface="Work Sans"/>
                <a:sym typeface="Work Sans"/>
              </a:rPr>
              <a:t>El aprendizaje implica mejorar la política del agente a través de la experiencia. El agente utiliza técnicas de aprendizaje por refuerzo para actualizar su conocimiento y mejorar su desempeño a medida que interactúa con el entorno.</a:t>
            </a:r>
            <a:endParaRPr sz="2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1"/>
          <p:cNvSpPr txBox="1"/>
          <p:nvPr>
            <p:ph type="title"/>
          </p:nvPr>
        </p:nvSpPr>
        <p:spPr>
          <a:xfrm>
            <a:off x="559125" y="79219"/>
            <a:ext cx="7886700" cy="9942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b="1" lang="es" sz="2700">
                <a:solidFill>
                  <a:schemeClr val="lt1"/>
                </a:solidFill>
                <a:latin typeface="Work Sans"/>
                <a:ea typeface="Work Sans"/>
                <a:cs typeface="Work Sans"/>
                <a:sym typeface="Work Sans"/>
              </a:rPr>
              <a:t>Reglas del Aprendizaje por Refuerzo o transferencia </a:t>
            </a:r>
            <a:endParaRPr/>
          </a:p>
        </p:txBody>
      </p:sp>
      <p:sp>
        <p:nvSpPr>
          <p:cNvPr id="238" name="Google Shape;238;p41"/>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lnSpcReduction="10000"/>
          </a:bodyPr>
          <a:lstStyle/>
          <a:p>
            <a:pPr indent="-355600" lvl="0" marL="457200" rtl="0" algn="l">
              <a:spcBef>
                <a:spcPts val="1500"/>
              </a:spcBef>
              <a:spcAft>
                <a:spcPts val="0"/>
              </a:spcAft>
              <a:buSzPts val="2000"/>
              <a:buFont typeface="Work Sans"/>
              <a:buChar char="•"/>
            </a:pPr>
            <a:r>
              <a:rPr b="1" lang="es" sz="2000">
                <a:latin typeface="Work Sans"/>
                <a:ea typeface="Work Sans"/>
                <a:cs typeface="Work Sans"/>
                <a:sym typeface="Work Sans"/>
              </a:rPr>
              <a:t>Exploración y explotación:</a:t>
            </a:r>
            <a:r>
              <a:rPr lang="es" sz="2000">
                <a:latin typeface="Work Sans"/>
                <a:ea typeface="Work Sans"/>
                <a:cs typeface="Work Sans"/>
                <a:sym typeface="Work Sans"/>
              </a:rPr>
              <a:t> El agente debe equilibrar entre explorar nuevas acciones y estados desconocidos para descubrir recompensas potenciales y explotar su conocimiento existente para maximizar las recompensas conocidas. Es un compromiso entre buscar nuevas oportunidades y aprovechar las acciones que se sabe que conducen a una alta recompensa.</a:t>
            </a:r>
            <a:endParaRPr sz="2000">
              <a:latin typeface="Work Sans"/>
              <a:ea typeface="Work Sans"/>
              <a:cs typeface="Work Sans"/>
              <a:sym typeface="Work Sans"/>
            </a:endParaRPr>
          </a:p>
          <a:p>
            <a:pPr indent="-355600" lvl="0" marL="457200" rtl="0" algn="l">
              <a:spcBef>
                <a:spcPts val="1500"/>
              </a:spcBef>
              <a:spcAft>
                <a:spcPts val="1500"/>
              </a:spcAft>
              <a:buSzPts val="2000"/>
              <a:buFont typeface="Work Sans"/>
              <a:buChar char="•"/>
            </a:pPr>
            <a:r>
              <a:rPr b="1" lang="es" sz="2000">
                <a:latin typeface="Work Sans"/>
                <a:ea typeface="Work Sans"/>
                <a:cs typeface="Work Sans"/>
                <a:sym typeface="Work Sans"/>
              </a:rPr>
              <a:t>Descuento temporal:</a:t>
            </a:r>
            <a:r>
              <a:rPr lang="es" sz="2000">
                <a:latin typeface="Work Sans"/>
                <a:ea typeface="Work Sans"/>
                <a:cs typeface="Work Sans"/>
                <a:sym typeface="Work Sans"/>
              </a:rPr>
              <a:t> El descuento temporal es un factor que reduce el valor de las recompensas futuras en comparación con las recompensas inmediatas. Ayuda a tener en cuenta el valor a largo plazo y la toma de decisiones a largo plazo.</a:t>
            </a:r>
            <a:endParaRPr b="1" sz="2000">
              <a:latin typeface="Work Sans"/>
              <a:ea typeface="Work Sans"/>
              <a:cs typeface="Work Sans"/>
              <a:sym typeface="Work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2"/>
          <p:cNvSpPr txBox="1"/>
          <p:nvPr>
            <p:ph type="title"/>
          </p:nvPr>
        </p:nvSpPr>
        <p:spPr>
          <a:xfrm>
            <a:off x="628650" y="1582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s" sz="3000">
                <a:solidFill>
                  <a:schemeClr val="lt1"/>
                </a:solidFill>
                <a:latin typeface="Work Sans"/>
                <a:ea typeface="Work Sans"/>
                <a:cs typeface="Work Sans"/>
                <a:sym typeface="Work Sans"/>
              </a:rPr>
              <a:t>Ética del AR y concideraciones legales</a:t>
            </a:r>
            <a:endParaRPr b="1" sz="3000">
              <a:solidFill>
                <a:schemeClr val="lt1"/>
              </a:solidFill>
              <a:latin typeface="Work Sans"/>
              <a:ea typeface="Work Sans"/>
              <a:cs typeface="Work Sans"/>
              <a:sym typeface="Work Sans"/>
            </a:endParaRPr>
          </a:p>
        </p:txBody>
      </p:sp>
      <p:sp>
        <p:nvSpPr>
          <p:cNvPr id="244" name="Google Shape;244;p42"/>
          <p:cNvSpPr txBox="1"/>
          <p:nvPr>
            <p:ph idx="4294967295"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s" sz="2000">
                <a:latin typeface="Work Sans"/>
                <a:ea typeface="Work Sans"/>
                <a:cs typeface="Work Sans"/>
                <a:sym typeface="Work Sans"/>
              </a:rPr>
              <a:t>El Aprendizaje por Refuerzo (AR) plantea consideraciones éticas y legales fundamentales en su aplicación. Las principales consideraciones son:</a:t>
            </a:r>
            <a:endParaRPr sz="2000">
              <a:latin typeface="Work Sans"/>
              <a:ea typeface="Work Sans"/>
              <a:cs typeface="Work Sans"/>
              <a:sym typeface="Work Sans"/>
            </a:endParaRPr>
          </a:p>
          <a:p>
            <a:pPr indent="0" lvl="0" marL="0" rtl="0" algn="l">
              <a:spcBef>
                <a:spcPts val="800"/>
              </a:spcBef>
              <a:spcAft>
                <a:spcPts val="0"/>
              </a:spcAft>
              <a:buNone/>
            </a:pPr>
            <a:r>
              <a:t/>
            </a:r>
            <a:endParaRPr sz="2000">
              <a:latin typeface="Work Sans"/>
              <a:ea typeface="Work Sans"/>
              <a:cs typeface="Work Sans"/>
              <a:sym typeface="Work Sans"/>
            </a:endParaRPr>
          </a:p>
          <a:p>
            <a:pPr indent="-355600" lvl="0" marL="457200" rtl="0" algn="l">
              <a:spcBef>
                <a:spcPts val="800"/>
              </a:spcBef>
              <a:spcAft>
                <a:spcPts val="0"/>
              </a:spcAft>
              <a:buSzPts val="2000"/>
              <a:buFont typeface="Work Sans"/>
              <a:buAutoNum type="arabicPeriod"/>
            </a:pPr>
            <a:r>
              <a:rPr lang="es" sz="2000">
                <a:latin typeface="Work Sans"/>
                <a:ea typeface="Work Sans"/>
                <a:cs typeface="Work Sans"/>
                <a:sym typeface="Work Sans"/>
              </a:rPr>
              <a:t>Privacidad de datos: Se deben cumplir las leyes de protección de datos y obtener el consentimiento adecuado de los individuos cuyos datos se utilizan en el AR. Además, es necesario implementar medidas de seguridad para proteger la privacidad de los datos.</a:t>
            </a:r>
            <a:endParaRPr sz="2000">
              <a:latin typeface="Work Sans"/>
              <a:ea typeface="Work Sans"/>
              <a:cs typeface="Work Sans"/>
              <a:sym typeface="Work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3"/>
          <p:cNvSpPr txBox="1"/>
          <p:nvPr/>
        </p:nvSpPr>
        <p:spPr>
          <a:xfrm>
            <a:off x="233100" y="236175"/>
            <a:ext cx="8361300" cy="5130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None/>
            </a:pPr>
            <a:r>
              <a:rPr lang="es" sz="2000">
                <a:solidFill>
                  <a:schemeClr val="dk1"/>
                </a:solidFill>
                <a:latin typeface="Work Sans"/>
                <a:ea typeface="Work Sans"/>
                <a:cs typeface="Work Sans"/>
                <a:sym typeface="Work Sans"/>
              </a:rPr>
              <a:t>2. </a:t>
            </a:r>
            <a:r>
              <a:rPr lang="es" sz="2000">
                <a:solidFill>
                  <a:schemeClr val="dk1"/>
                </a:solidFill>
                <a:latin typeface="Work Sans"/>
                <a:ea typeface="Work Sans"/>
                <a:cs typeface="Work Sans"/>
                <a:sym typeface="Work Sans"/>
              </a:rPr>
              <a:t>Discriminación y sesgo: El AR puede verse afectado por sesgos en los datos de entrenamiento, lo que puede llevar a decisiones discriminatorias. Es crucial abordar estos sesgos y garantizar la equidad en la toma de decisiones del AR, evitando violaciones de leyes antidiscriminación.</a:t>
            </a:r>
            <a:endParaRPr sz="2000">
              <a:solidFill>
                <a:schemeClr val="dk1"/>
              </a:solidFill>
              <a:latin typeface="Work Sans"/>
              <a:ea typeface="Work Sans"/>
              <a:cs typeface="Work Sans"/>
              <a:sym typeface="Work Sans"/>
            </a:endParaRPr>
          </a:p>
          <a:p>
            <a:pPr indent="0" lvl="0" marL="0" rtl="0" algn="l">
              <a:lnSpc>
                <a:spcPct val="90000"/>
              </a:lnSpc>
              <a:spcBef>
                <a:spcPts val="800"/>
              </a:spcBef>
              <a:spcAft>
                <a:spcPts val="0"/>
              </a:spcAft>
              <a:buNone/>
            </a:pPr>
            <a:r>
              <a:t/>
            </a:r>
            <a:endParaRPr sz="2000">
              <a:solidFill>
                <a:schemeClr val="dk1"/>
              </a:solidFill>
              <a:latin typeface="Work Sans"/>
              <a:ea typeface="Work Sans"/>
              <a:cs typeface="Work Sans"/>
              <a:sym typeface="Work Sans"/>
            </a:endParaRPr>
          </a:p>
          <a:p>
            <a:pPr indent="0" lvl="0" marL="0" rtl="0" algn="l">
              <a:lnSpc>
                <a:spcPct val="90000"/>
              </a:lnSpc>
              <a:spcBef>
                <a:spcPts val="800"/>
              </a:spcBef>
              <a:spcAft>
                <a:spcPts val="0"/>
              </a:spcAft>
              <a:buClr>
                <a:schemeClr val="dk1"/>
              </a:buClr>
              <a:buSzPts val="1100"/>
              <a:buFont typeface="Arial"/>
              <a:buNone/>
            </a:pPr>
            <a:r>
              <a:rPr lang="es" sz="2000">
                <a:solidFill>
                  <a:schemeClr val="dk1"/>
                </a:solidFill>
                <a:latin typeface="Work Sans"/>
                <a:ea typeface="Work Sans"/>
                <a:cs typeface="Work Sans"/>
                <a:sym typeface="Work Sans"/>
              </a:rPr>
              <a:t>3. Cumplimiento legal y regulaciones: Es esencial cumplir con las leyes y regulaciones aplicables, como las leyes de privacidad, seguridad de datos y derechos de los consumidores, al utilizar el AR.</a:t>
            </a:r>
            <a:endParaRPr sz="2000">
              <a:solidFill>
                <a:schemeClr val="dk1"/>
              </a:solidFill>
              <a:latin typeface="Work Sans"/>
              <a:ea typeface="Work Sans"/>
              <a:cs typeface="Work Sans"/>
              <a:sym typeface="Work Sans"/>
            </a:endParaRPr>
          </a:p>
          <a:p>
            <a:pPr indent="0" lvl="0" marL="0" rtl="0" algn="l">
              <a:lnSpc>
                <a:spcPct val="90000"/>
              </a:lnSpc>
              <a:spcBef>
                <a:spcPts val="80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lnSpc>
                <a:spcPct val="90000"/>
              </a:lnSpc>
              <a:spcBef>
                <a:spcPts val="800"/>
              </a:spcBef>
              <a:spcAft>
                <a:spcPts val="0"/>
              </a:spcAft>
              <a:buClr>
                <a:schemeClr val="dk1"/>
              </a:buClr>
              <a:buSzPts val="1100"/>
              <a:buFont typeface="Arial"/>
              <a:buNone/>
            </a:pPr>
            <a:r>
              <a:rPr lang="es" sz="2000">
                <a:solidFill>
                  <a:schemeClr val="dk1"/>
                </a:solidFill>
                <a:latin typeface="Work Sans"/>
                <a:ea typeface="Work Sans"/>
                <a:cs typeface="Work Sans"/>
                <a:sym typeface="Work Sans"/>
              </a:rPr>
              <a:t>4. Transparencia y explicabilidad: En algunos casos, se requiere transparencia y aplicabilidad de los sistemas de AR según requisitos legales. Las decisiones tomadas por los algoritmos de AR deben poder ser comprensibles y explicadas adecuadamente.</a:t>
            </a:r>
            <a:endParaRPr sz="2000">
              <a:solidFill>
                <a:schemeClr val="dk1"/>
              </a:solidFill>
              <a:latin typeface="Work Sans"/>
              <a:ea typeface="Work Sans"/>
              <a:cs typeface="Work Sans"/>
              <a:sym typeface="Work Sans"/>
            </a:endParaRPr>
          </a:p>
          <a:p>
            <a:pPr indent="0" lvl="0" marL="0" rtl="0" algn="l">
              <a:lnSpc>
                <a:spcPct val="90000"/>
              </a:lnSpc>
              <a:spcBef>
                <a:spcPts val="800"/>
              </a:spcBef>
              <a:spcAft>
                <a:spcPts val="0"/>
              </a:spcAft>
              <a:buNone/>
            </a:pPr>
            <a:r>
              <a:t/>
            </a:r>
            <a:endParaRPr sz="2000">
              <a:solidFill>
                <a:schemeClr val="dk1"/>
              </a:solidFill>
              <a:latin typeface="Work Sans"/>
              <a:ea typeface="Work Sans"/>
              <a:cs typeface="Work Sans"/>
              <a:sym typeface="Work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4"/>
          <p:cNvSpPr txBox="1"/>
          <p:nvPr/>
        </p:nvSpPr>
        <p:spPr>
          <a:xfrm>
            <a:off x="345300" y="498900"/>
            <a:ext cx="79062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2000">
                <a:solidFill>
                  <a:schemeClr val="dk1"/>
                </a:solidFill>
                <a:latin typeface="Work Sans"/>
                <a:ea typeface="Work Sans"/>
                <a:cs typeface="Work Sans"/>
                <a:sym typeface="Work Sans"/>
              </a:rPr>
              <a:t>5. Responsabilidad y rendición de cuentas: La asignación de responsabilidad en caso de daño causado por sistemas de AR puede plantear desafíos legales. Es importante establecer la responsabilidad y la rendición de cuentas adecuadas tanto en el diseño y desarrollo como en la implementación y uso del AR.</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t/>
            </a:r>
            <a:endParaRPr sz="2000">
              <a:solidFill>
                <a:schemeClr val="dk1"/>
              </a:solidFill>
              <a:latin typeface="Work Sans"/>
              <a:ea typeface="Work Sans"/>
              <a:cs typeface="Work Sans"/>
              <a:sym typeface="Work Sans"/>
            </a:endParaRPr>
          </a:p>
          <a:p>
            <a:pPr indent="0" lvl="0" marL="0" rtl="0" algn="l">
              <a:spcBef>
                <a:spcPts val="0"/>
              </a:spcBef>
              <a:spcAft>
                <a:spcPts val="0"/>
              </a:spcAft>
              <a:buClr>
                <a:schemeClr val="dk1"/>
              </a:buClr>
              <a:buSzPts val="1100"/>
              <a:buFont typeface="Arial"/>
              <a:buNone/>
            </a:pPr>
            <a:r>
              <a:rPr lang="es" sz="2000">
                <a:solidFill>
                  <a:schemeClr val="dk1"/>
                </a:solidFill>
                <a:latin typeface="Work Sans"/>
                <a:ea typeface="Work Sans"/>
                <a:cs typeface="Work Sans"/>
                <a:sym typeface="Work Sans"/>
              </a:rPr>
              <a:t>6. Derechos de los usuarios: Los derechos de privacidad, seguridad y no discriminación de los usuarios deben ser protegidos en todas las etapas del proceso de AR.</a:t>
            </a:r>
            <a:endParaRPr sz="2000">
              <a:solidFill>
                <a:schemeClr val="dk1"/>
              </a:solidFill>
              <a:latin typeface="Work Sans"/>
              <a:ea typeface="Work Sans"/>
              <a:cs typeface="Work Sans"/>
              <a:sym typeface="Work Sans"/>
            </a:endParaRPr>
          </a:p>
          <a:p>
            <a:pPr indent="0" lvl="0" marL="0" rtl="0" algn="l">
              <a:spcBef>
                <a:spcPts val="0"/>
              </a:spcBef>
              <a:spcAft>
                <a:spcPts val="0"/>
              </a:spcAft>
              <a:buNone/>
            </a:pPr>
            <a:r>
              <a:t/>
            </a:r>
            <a:endParaRPr sz="2000">
              <a:solidFill>
                <a:schemeClr val="dk1"/>
              </a:solidFill>
              <a:latin typeface="Work Sans"/>
              <a:ea typeface="Work Sans"/>
              <a:cs typeface="Work Sans"/>
              <a:sym typeface="Work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5"/>
          <p:cNvSpPr txBox="1"/>
          <p:nvPr/>
        </p:nvSpPr>
        <p:spPr>
          <a:xfrm>
            <a:off x="0" y="0"/>
            <a:ext cx="83187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t>Es recomendable consultar con expertos legales y considerar las regulaciones y directrices éticas locales al aplicar el AR. Estar consciente de las implicaciones éticas y legales ayuda a garantizar un uso responsable y ético de esta tecnología, minimizando riesgos y conflictos potenciales.</a:t>
            </a:r>
            <a:endParaRPr sz="20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5250" y="158275"/>
            <a:ext cx="91440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s" sz="2600">
                <a:solidFill>
                  <a:schemeClr val="lt1"/>
                </a:solidFill>
                <a:latin typeface="Work Sans"/>
                <a:ea typeface="Work Sans"/>
                <a:cs typeface="Work Sans"/>
                <a:sym typeface="Work Sans"/>
              </a:rPr>
              <a:t>Herramientas</a:t>
            </a:r>
            <a:r>
              <a:rPr b="1" lang="es" sz="2600">
                <a:solidFill>
                  <a:schemeClr val="lt1"/>
                </a:solidFill>
                <a:latin typeface="Work Sans"/>
                <a:ea typeface="Work Sans"/>
                <a:cs typeface="Work Sans"/>
                <a:sym typeface="Work Sans"/>
              </a:rPr>
              <a:t> y bibliotecas de las reglas del Aprendizaje por Refuerzo o transferencia </a:t>
            </a:r>
            <a:endParaRPr b="1" sz="2600">
              <a:solidFill>
                <a:schemeClr val="lt1"/>
              </a:solidFill>
              <a:latin typeface="Work Sans"/>
              <a:ea typeface="Work Sans"/>
              <a:cs typeface="Work Sans"/>
              <a:sym typeface="Work Sans"/>
            </a:endParaRPr>
          </a:p>
        </p:txBody>
      </p:sp>
      <p:sp>
        <p:nvSpPr>
          <p:cNvPr id="265" name="Google Shape;265;p46"/>
          <p:cNvSpPr txBox="1"/>
          <p:nvPr>
            <p:ph idx="4294967295"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s" sz="2000">
                <a:latin typeface="Work Sans"/>
                <a:ea typeface="Work Sans"/>
                <a:cs typeface="Work Sans"/>
                <a:sym typeface="Work Sans"/>
              </a:rPr>
              <a:t>El aprendizaje por refuerzo (o Reinforcement Learning) es una variedad del Machine Learning que permite a una Inteligencia Artificial planear estrategias efectivas en base a la experimentación con los datos. Se trata de una forma de optimización basada en datos.</a:t>
            </a:r>
            <a:endParaRPr sz="2000">
              <a:latin typeface="Work Sans"/>
              <a:ea typeface="Work Sans"/>
              <a:cs typeface="Work Sans"/>
              <a:sym typeface="Work Sans"/>
            </a:endParaRPr>
          </a:p>
          <a:p>
            <a:pPr indent="0" lvl="0" marL="0" rtl="0" algn="l">
              <a:spcBef>
                <a:spcPts val="800"/>
              </a:spcBef>
              <a:spcAft>
                <a:spcPts val="0"/>
              </a:spcAft>
              <a:buNone/>
            </a:pPr>
            <a:r>
              <a:t/>
            </a:r>
            <a:endParaRPr sz="2000">
              <a:latin typeface="Work Sans"/>
              <a:ea typeface="Work Sans"/>
              <a:cs typeface="Work Sans"/>
              <a:sym typeface="Work Sans"/>
            </a:endParaRPr>
          </a:p>
        </p:txBody>
      </p:sp>
      <p:pic>
        <p:nvPicPr>
          <p:cNvPr id="266" name="Google Shape;266;p46"/>
          <p:cNvPicPr preferRelativeResize="0"/>
          <p:nvPr/>
        </p:nvPicPr>
        <p:blipFill>
          <a:blip r:embed="rId3">
            <a:alphaModFix/>
          </a:blip>
          <a:stretch>
            <a:fillRect/>
          </a:stretch>
        </p:blipFill>
        <p:spPr>
          <a:xfrm>
            <a:off x="2248262" y="2742080"/>
            <a:ext cx="4274525" cy="21372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628650" y="1582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s">
                <a:solidFill>
                  <a:schemeClr val="lt1"/>
                </a:solidFill>
                <a:latin typeface="Work Sans"/>
                <a:ea typeface="Work Sans"/>
                <a:cs typeface="Work Sans"/>
                <a:sym typeface="Work Sans"/>
              </a:rPr>
              <a:t>Tipos de</a:t>
            </a:r>
            <a:r>
              <a:rPr b="1" lang="es">
                <a:solidFill>
                  <a:schemeClr val="lt1"/>
                </a:solidFill>
                <a:latin typeface="Work Sans"/>
                <a:ea typeface="Work Sans"/>
                <a:cs typeface="Work Sans"/>
                <a:sym typeface="Work Sans"/>
              </a:rPr>
              <a:t> Aprendizaje por Refuerzo </a:t>
            </a:r>
            <a:endParaRPr b="1">
              <a:solidFill>
                <a:schemeClr val="lt1"/>
              </a:solidFill>
              <a:latin typeface="Work Sans"/>
              <a:ea typeface="Work Sans"/>
              <a:cs typeface="Work Sans"/>
              <a:sym typeface="Work Sans"/>
            </a:endParaRPr>
          </a:p>
        </p:txBody>
      </p:sp>
      <p:sp>
        <p:nvSpPr>
          <p:cNvPr id="113" name="Google Shape;113;p20"/>
          <p:cNvSpPr txBox="1"/>
          <p:nvPr>
            <p:ph idx="4294967295" type="body"/>
          </p:nvPr>
        </p:nvSpPr>
        <p:spPr>
          <a:xfrm>
            <a:off x="343500" y="1152475"/>
            <a:ext cx="8457000" cy="3353700"/>
          </a:xfrm>
          <a:prstGeom prst="rect">
            <a:avLst/>
          </a:prstGeom>
        </p:spPr>
        <p:txBody>
          <a:bodyPr anchorCtr="0" anchor="t" bIns="34275" lIns="68575" spcFirstLastPara="1" rIns="68575" wrap="square" tIns="34275">
            <a:noAutofit/>
          </a:bodyPr>
          <a:lstStyle/>
          <a:p>
            <a:pPr indent="0" lvl="0" marL="0" rtl="0" algn="l">
              <a:spcBef>
                <a:spcPts val="1500"/>
              </a:spcBef>
              <a:spcAft>
                <a:spcPts val="0"/>
              </a:spcAft>
              <a:buNone/>
            </a:pPr>
            <a:r>
              <a:rPr b="1" lang="es" sz="2000">
                <a:latin typeface="Work Sans"/>
                <a:ea typeface="Work Sans"/>
                <a:cs typeface="Work Sans"/>
                <a:sym typeface="Work Sans"/>
              </a:rPr>
              <a:t>Aprendizaje basado en tablas:</a:t>
            </a:r>
            <a:r>
              <a:rPr lang="es" sz="2000">
                <a:latin typeface="Work Sans"/>
                <a:ea typeface="Work Sans"/>
                <a:cs typeface="Work Sans"/>
                <a:sym typeface="Work Sans"/>
              </a:rPr>
              <a:t> Este enfoque utiliza una tabla para almacenar y actualizar los valores de recompensa esperados para cada estado y acción. Los algoritmos clásicos, como el método de Montecarlo y el algoritmo Q-learning, caen en esta categoría.</a:t>
            </a:r>
            <a:endParaRPr sz="2000">
              <a:latin typeface="Work Sans"/>
              <a:ea typeface="Work Sans"/>
              <a:cs typeface="Work Sans"/>
              <a:sym typeface="Work Sans"/>
            </a:endParaRPr>
          </a:p>
          <a:p>
            <a:pPr indent="0" lvl="0" marL="0" rtl="0" algn="l">
              <a:spcBef>
                <a:spcPts val="1500"/>
              </a:spcBef>
              <a:spcAft>
                <a:spcPts val="0"/>
              </a:spcAft>
              <a:buNone/>
            </a:pPr>
            <a:r>
              <a:rPr b="1" lang="es" sz="2000">
                <a:latin typeface="Work Sans"/>
                <a:ea typeface="Work Sans"/>
                <a:cs typeface="Work Sans"/>
                <a:sym typeface="Work Sans"/>
              </a:rPr>
              <a:t>Aprendizaje basado en aproximación de funciones:</a:t>
            </a:r>
            <a:r>
              <a:rPr lang="es" sz="2000">
                <a:latin typeface="Work Sans"/>
                <a:ea typeface="Work Sans"/>
                <a:cs typeface="Work Sans"/>
                <a:sym typeface="Work Sans"/>
              </a:rPr>
              <a:t> En lugar de utilizar una tabla para almacenar valores de recompensa, este enfoque utiliza funciones aproximadoras, como redes neuronales, para estimar los valores de recompensa. Algunos algoritmos populares incluyen Deep Q-Networks (DQN) y Advantage Actor-Critic (A2C).</a:t>
            </a:r>
            <a:endParaRPr sz="2000">
              <a:latin typeface="Work Sans"/>
              <a:ea typeface="Work Sans"/>
              <a:cs typeface="Work Sans"/>
              <a:sym typeface="Work Sans"/>
            </a:endParaRPr>
          </a:p>
          <a:p>
            <a:pPr indent="0" lvl="0" marL="0" rtl="0" algn="l">
              <a:spcBef>
                <a:spcPts val="1500"/>
              </a:spcBef>
              <a:spcAft>
                <a:spcPts val="0"/>
              </a:spcAft>
              <a:buNone/>
            </a:pPr>
            <a:r>
              <a:t/>
            </a:r>
            <a:endParaRPr sz="2000">
              <a:latin typeface="Work Sans"/>
              <a:ea typeface="Work Sans"/>
              <a:cs typeface="Work Sans"/>
              <a:sym typeface="Work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47"/>
          <p:cNvSpPr txBox="1"/>
          <p:nvPr>
            <p:ph type="title"/>
          </p:nvPr>
        </p:nvSpPr>
        <p:spPr>
          <a:xfrm>
            <a:off x="-5250" y="158275"/>
            <a:ext cx="9144000" cy="994200"/>
          </a:xfrm>
          <a:prstGeom prst="rect">
            <a:avLst/>
          </a:prstGeom>
        </p:spPr>
        <p:txBody>
          <a:bodyPr anchorCtr="0" anchor="ctr" bIns="34275" lIns="68575" spcFirstLastPara="1" rIns="68575" wrap="square" tIns="34275">
            <a:noAutofit/>
          </a:bodyPr>
          <a:lstStyle/>
          <a:p>
            <a:pPr indent="0" lvl="0" marL="0" rtl="0" algn="ctr">
              <a:spcBef>
                <a:spcPts val="0"/>
              </a:spcBef>
              <a:spcAft>
                <a:spcPts val="0"/>
              </a:spcAft>
              <a:buNone/>
            </a:pPr>
            <a:r>
              <a:rPr b="1" lang="es" sz="2600">
                <a:solidFill>
                  <a:schemeClr val="lt1"/>
                </a:solidFill>
                <a:latin typeface="Work Sans"/>
                <a:ea typeface="Work Sans"/>
                <a:cs typeface="Work Sans"/>
                <a:sym typeface="Work Sans"/>
              </a:rPr>
              <a:t>Herramientas y bibliotecas de las reglas del Aprendizaje por Refuerzo o transferencia </a:t>
            </a:r>
            <a:endParaRPr b="1" sz="2600">
              <a:solidFill>
                <a:schemeClr val="lt1"/>
              </a:solidFill>
              <a:latin typeface="Work Sans"/>
              <a:ea typeface="Work Sans"/>
              <a:cs typeface="Work Sans"/>
              <a:sym typeface="Work Sans"/>
            </a:endParaRPr>
          </a:p>
        </p:txBody>
      </p:sp>
      <p:sp>
        <p:nvSpPr>
          <p:cNvPr id="272" name="Google Shape;272;p47"/>
          <p:cNvSpPr txBox="1"/>
          <p:nvPr>
            <p:ph idx="4294967295" type="body"/>
          </p:nvPr>
        </p:nvSpPr>
        <p:spPr>
          <a:xfrm>
            <a:off x="311700" y="1152475"/>
            <a:ext cx="8520600" cy="34164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s" sz="2000">
                <a:latin typeface="Work Sans"/>
                <a:ea typeface="Work Sans"/>
                <a:cs typeface="Work Sans"/>
                <a:sym typeface="Work Sans"/>
              </a:rPr>
              <a:t>Las bibliotecas más populares son las 5 primeras, sin embargo existen muchísimas más que nos pueden proporcionar estos datos los cuales son:</a:t>
            </a:r>
            <a:endParaRPr sz="2000">
              <a:latin typeface="Work Sans"/>
              <a:ea typeface="Work Sans"/>
              <a:cs typeface="Work Sans"/>
              <a:sym typeface="Work Sans"/>
            </a:endParaRPr>
          </a:p>
          <a:p>
            <a:pPr indent="-355600" lvl="0" marL="457200" rtl="0" algn="l">
              <a:lnSpc>
                <a:spcPct val="100000"/>
              </a:lnSpc>
              <a:spcBef>
                <a:spcPts val="0"/>
              </a:spcBef>
              <a:spcAft>
                <a:spcPts val="0"/>
              </a:spcAft>
              <a:buSzPts val="2000"/>
              <a:buFont typeface="Work Sans"/>
              <a:buChar char="●"/>
            </a:pPr>
            <a:r>
              <a:rPr lang="es" sz="2000">
                <a:latin typeface="Work Sans"/>
                <a:ea typeface="Work Sans"/>
                <a:cs typeface="Work Sans"/>
                <a:sym typeface="Work Sans"/>
              </a:rPr>
              <a:t>OpenAi Gym</a:t>
            </a:r>
            <a:endParaRPr sz="2000">
              <a:latin typeface="Work Sans"/>
              <a:ea typeface="Work Sans"/>
              <a:cs typeface="Work Sans"/>
              <a:sym typeface="Work Sans"/>
            </a:endParaRPr>
          </a:p>
          <a:p>
            <a:pPr indent="-355600" lvl="0" marL="457200" rtl="0" algn="l">
              <a:lnSpc>
                <a:spcPct val="100000"/>
              </a:lnSpc>
              <a:spcBef>
                <a:spcPts val="0"/>
              </a:spcBef>
              <a:spcAft>
                <a:spcPts val="0"/>
              </a:spcAft>
              <a:buSzPts val="2000"/>
              <a:buFont typeface="Work Sans"/>
              <a:buChar char="●"/>
            </a:pPr>
            <a:r>
              <a:rPr lang="es" sz="2000">
                <a:latin typeface="Work Sans"/>
                <a:ea typeface="Work Sans"/>
                <a:cs typeface="Work Sans"/>
                <a:sym typeface="Work Sans"/>
              </a:rPr>
              <a:t>Stable Baselines</a:t>
            </a:r>
            <a:endParaRPr sz="2000">
              <a:latin typeface="Work Sans"/>
              <a:ea typeface="Work Sans"/>
              <a:cs typeface="Work Sans"/>
              <a:sym typeface="Work Sans"/>
            </a:endParaRPr>
          </a:p>
          <a:p>
            <a:pPr indent="-355600" lvl="0" marL="457200" rtl="0" algn="l">
              <a:lnSpc>
                <a:spcPct val="100000"/>
              </a:lnSpc>
              <a:spcBef>
                <a:spcPts val="0"/>
              </a:spcBef>
              <a:spcAft>
                <a:spcPts val="0"/>
              </a:spcAft>
              <a:buSzPts val="2000"/>
              <a:buFont typeface="Work Sans"/>
              <a:buChar char="●"/>
            </a:pPr>
            <a:r>
              <a:rPr lang="es" sz="2000">
                <a:latin typeface="Work Sans"/>
                <a:ea typeface="Work Sans"/>
                <a:cs typeface="Work Sans"/>
                <a:sym typeface="Work Sans"/>
              </a:rPr>
              <a:t>Tensorflow Agents</a:t>
            </a:r>
            <a:endParaRPr sz="2000">
              <a:latin typeface="Work Sans"/>
              <a:ea typeface="Work Sans"/>
              <a:cs typeface="Work Sans"/>
              <a:sym typeface="Work Sans"/>
            </a:endParaRPr>
          </a:p>
          <a:p>
            <a:pPr indent="-355600" lvl="0" marL="457200" rtl="0" algn="l">
              <a:lnSpc>
                <a:spcPct val="100000"/>
              </a:lnSpc>
              <a:spcBef>
                <a:spcPts val="0"/>
              </a:spcBef>
              <a:spcAft>
                <a:spcPts val="0"/>
              </a:spcAft>
              <a:buSzPts val="2000"/>
              <a:buFont typeface="Work Sans"/>
              <a:buChar char="●"/>
            </a:pPr>
            <a:r>
              <a:rPr lang="es" sz="2000">
                <a:latin typeface="Work Sans"/>
                <a:ea typeface="Work Sans"/>
                <a:cs typeface="Work Sans"/>
                <a:sym typeface="Work Sans"/>
              </a:rPr>
              <a:t>Ray RLlib</a:t>
            </a:r>
            <a:endParaRPr sz="2000">
              <a:latin typeface="Work Sans"/>
              <a:ea typeface="Work Sans"/>
              <a:cs typeface="Work Sans"/>
              <a:sym typeface="Work Sans"/>
            </a:endParaRPr>
          </a:p>
          <a:p>
            <a:pPr indent="-355600" lvl="0" marL="457200" rtl="0" algn="l">
              <a:lnSpc>
                <a:spcPct val="100000"/>
              </a:lnSpc>
              <a:spcBef>
                <a:spcPts val="0"/>
              </a:spcBef>
              <a:spcAft>
                <a:spcPts val="0"/>
              </a:spcAft>
              <a:buSzPts val="2000"/>
              <a:buFont typeface="Work Sans"/>
              <a:buChar char="●"/>
            </a:pPr>
            <a:r>
              <a:rPr lang="es" sz="2000">
                <a:latin typeface="Work Sans"/>
                <a:ea typeface="Work Sans"/>
                <a:cs typeface="Work Sans"/>
                <a:sym typeface="Work Sans"/>
              </a:rPr>
              <a:t>Garage</a:t>
            </a:r>
            <a:endParaRPr sz="2000">
              <a:latin typeface="Work Sans"/>
              <a:ea typeface="Work Sans"/>
              <a:cs typeface="Work Sans"/>
              <a:sym typeface="Work Sans"/>
            </a:endParaRPr>
          </a:p>
          <a:p>
            <a:pPr indent="-355600" lvl="0" marL="457200" rtl="0" algn="l">
              <a:lnSpc>
                <a:spcPct val="100000"/>
              </a:lnSpc>
              <a:spcBef>
                <a:spcPts val="0"/>
              </a:spcBef>
              <a:spcAft>
                <a:spcPts val="0"/>
              </a:spcAft>
              <a:buSzPts val="2000"/>
              <a:buFont typeface="Work Sans"/>
              <a:buChar char="●"/>
            </a:pPr>
            <a:r>
              <a:rPr lang="es" sz="2000">
                <a:latin typeface="Work Sans"/>
                <a:ea typeface="Work Sans"/>
                <a:cs typeface="Work Sans"/>
                <a:sym typeface="Work Sans"/>
              </a:rPr>
              <a:t>Keras-RL</a:t>
            </a:r>
            <a:endParaRPr sz="2000">
              <a:latin typeface="Work Sans"/>
              <a:ea typeface="Work Sans"/>
              <a:cs typeface="Work Sans"/>
              <a:sym typeface="Work Sans"/>
            </a:endParaRPr>
          </a:p>
          <a:p>
            <a:pPr indent="-355600" lvl="0" marL="457200" rtl="0" algn="l">
              <a:lnSpc>
                <a:spcPct val="100000"/>
              </a:lnSpc>
              <a:spcBef>
                <a:spcPts val="0"/>
              </a:spcBef>
              <a:spcAft>
                <a:spcPts val="0"/>
              </a:spcAft>
              <a:buSzPts val="2000"/>
              <a:buFont typeface="Work Sans"/>
              <a:buChar char="●"/>
            </a:pPr>
            <a:r>
              <a:rPr lang="es" sz="2000">
                <a:latin typeface="Work Sans"/>
                <a:ea typeface="Work Sans"/>
                <a:cs typeface="Work Sans"/>
                <a:sym typeface="Work Sans"/>
              </a:rPr>
              <a:t>Dopamine</a:t>
            </a:r>
            <a:endParaRPr sz="2000">
              <a:latin typeface="Work Sans"/>
              <a:ea typeface="Work Sans"/>
              <a:cs typeface="Work Sans"/>
              <a:sym typeface="Work Sans"/>
            </a:endParaRPr>
          </a:p>
          <a:p>
            <a:pPr indent="-355600" lvl="0" marL="457200" rtl="0" algn="l">
              <a:lnSpc>
                <a:spcPct val="100000"/>
              </a:lnSpc>
              <a:spcBef>
                <a:spcPts val="0"/>
              </a:spcBef>
              <a:spcAft>
                <a:spcPts val="0"/>
              </a:spcAft>
              <a:buSzPts val="2000"/>
              <a:buFont typeface="Work Sans"/>
              <a:buChar char="●"/>
            </a:pPr>
            <a:r>
              <a:rPr lang="es" sz="2000">
                <a:latin typeface="Work Sans"/>
                <a:ea typeface="Work Sans"/>
                <a:cs typeface="Work Sans"/>
                <a:sym typeface="Work Sans"/>
              </a:rPr>
              <a:t>Intel Coach</a:t>
            </a:r>
            <a:endParaRPr sz="2000">
              <a:latin typeface="Work Sans"/>
              <a:ea typeface="Work Sans"/>
              <a:cs typeface="Work Sans"/>
              <a:sym typeface="Work Sans"/>
            </a:endParaRPr>
          </a:p>
          <a:p>
            <a:pPr indent="-355600" lvl="0" marL="457200" rtl="0" algn="l">
              <a:lnSpc>
                <a:spcPct val="100000"/>
              </a:lnSpc>
              <a:spcBef>
                <a:spcPts val="0"/>
              </a:spcBef>
              <a:spcAft>
                <a:spcPts val="0"/>
              </a:spcAft>
              <a:buSzPts val="2000"/>
              <a:buFont typeface="Work Sans"/>
              <a:buChar char="●"/>
            </a:pPr>
            <a:r>
              <a:rPr lang="es" sz="2000">
                <a:latin typeface="Work Sans"/>
                <a:ea typeface="Work Sans"/>
                <a:cs typeface="Work Sans"/>
                <a:sym typeface="Work Sans"/>
              </a:rPr>
              <a:t>Universe</a:t>
            </a:r>
            <a:endParaRPr sz="2000">
              <a:latin typeface="Work Sans"/>
              <a:ea typeface="Work Sans"/>
              <a:cs typeface="Work Sans"/>
              <a:sym typeface="Work Sans"/>
            </a:endParaRPr>
          </a:p>
        </p:txBody>
      </p:sp>
      <p:pic>
        <p:nvPicPr>
          <p:cNvPr id="273" name="Google Shape;273;p47"/>
          <p:cNvPicPr preferRelativeResize="0"/>
          <p:nvPr/>
        </p:nvPicPr>
        <p:blipFill>
          <a:blip r:embed="rId3">
            <a:alphaModFix/>
          </a:blip>
          <a:stretch>
            <a:fillRect/>
          </a:stretch>
        </p:blipFill>
        <p:spPr>
          <a:xfrm>
            <a:off x="3541825" y="2052050"/>
            <a:ext cx="4833849" cy="3091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48"/>
          <p:cNvSpPr txBox="1"/>
          <p:nvPr>
            <p:ph idx="4294967295" type="body"/>
          </p:nvPr>
        </p:nvSpPr>
        <p:spPr>
          <a:xfrm>
            <a:off x="311700" y="188075"/>
            <a:ext cx="7498800" cy="28719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None/>
            </a:pPr>
            <a:r>
              <a:rPr lang="es" sz="1500">
                <a:latin typeface="Work Sans"/>
                <a:ea typeface="Work Sans"/>
                <a:cs typeface="Work Sans"/>
                <a:sym typeface="Work Sans"/>
              </a:rPr>
              <a:t> </a:t>
            </a:r>
            <a:endParaRPr sz="1500">
              <a:latin typeface="Work Sans"/>
              <a:ea typeface="Work Sans"/>
              <a:cs typeface="Work Sans"/>
              <a:sym typeface="Work Sans"/>
            </a:endParaRPr>
          </a:p>
          <a:p>
            <a:pPr indent="0" lvl="0" marL="0" rtl="0" algn="l">
              <a:lnSpc>
                <a:spcPct val="100000"/>
              </a:lnSpc>
              <a:spcBef>
                <a:spcPts val="0"/>
              </a:spcBef>
              <a:spcAft>
                <a:spcPts val="0"/>
              </a:spcAft>
              <a:buNone/>
            </a:pPr>
            <a:r>
              <a:rPr lang="es" sz="1500">
                <a:latin typeface="Work Sans"/>
                <a:ea typeface="Work Sans"/>
                <a:cs typeface="Work Sans"/>
                <a:sym typeface="Work Sans"/>
              </a:rPr>
              <a:t>1. OpenAI Gym:</a:t>
            </a:r>
            <a:endParaRPr sz="1500">
              <a:latin typeface="Work Sans"/>
              <a:ea typeface="Work Sans"/>
              <a:cs typeface="Work Sans"/>
              <a:sym typeface="Work Sans"/>
            </a:endParaRPr>
          </a:p>
          <a:p>
            <a:pPr indent="0" lvl="0" marL="0" rtl="0" algn="l">
              <a:lnSpc>
                <a:spcPct val="100000"/>
              </a:lnSpc>
              <a:spcBef>
                <a:spcPts val="0"/>
              </a:spcBef>
              <a:spcAft>
                <a:spcPts val="0"/>
              </a:spcAft>
              <a:buNone/>
            </a:pPr>
            <a:r>
              <a:rPr lang="es" sz="1500">
                <a:latin typeface="Work Sans"/>
                <a:ea typeface="Work Sans"/>
                <a:cs typeface="Work Sans"/>
                <a:sym typeface="Work Sans"/>
              </a:rPr>
              <a:t>   - Amplia colección de entornos predefinidos para RL, como juegos y simulaciones.</a:t>
            </a:r>
            <a:endParaRPr sz="1500">
              <a:latin typeface="Work Sans"/>
              <a:ea typeface="Work Sans"/>
              <a:cs typeface="Work Sans"/>
              <a:sym typeface="Work Sans"/>
            </a:endParaRPr>
          </a:p>
          <a:p>
            <a:pPr indent="0" lvl="0" marL="0" rtl="0" algn="l">
              <a:lnSpc>
                <a:spcPct val="100000"/>
              </a:lnSpc>
              <a:spcBef>
                <a:spcPts val="0"/>
              </a:spcBef>
              <a:spcAft>
                <a:spcPts val="0"/>
              </a:spcAft>
              <a:buNone/>
            </a:pPr>
            <a:r>
              <a:rPr lang="es" sz="1500">
                <a:latin typeface="Work Sans"/>
                <a:ea typeface="Work Sans"/>
                <a:cs typeface="Work Sans"/>
                <a:sym typeface="Work Sans"/>
              </a:rPr>
              <a:t>   - Interfaz unificada para interactuar con los entornos y realizar acciones.</a:t>
            </a:r>
            <a:endParaRPr sz="1500">
              <a:latin typeface="Work Sans"/>
              <a:ea typeface="Work Sans"/>
              <a:cs typeface="Work Sans"/>
              <a:sym typeface="Work Sans"/>
            </a:endParaRPr>
          </a:p>
          <a:p>
            <a:pPr indent="0" lvl="0" marL="0" rtl="0" algn="l">
              <a:lnSpc>
                <a:spcPct val="100000"/>
              </a:lnSpc>
              <a:spcBef>
                <a:spcPts val="0"/>
              </a:spcBef>
              <a:spcAft>
                <a:spcPts val="0"/>
              </a:spcAft>
              <a:buNone/>
            </a:pPr>
            <a:r>
              <a:rPr lang="es" sz="1500">
                <a:latin typeface="Work Sans"/>
                <a:ea typeface="Work Sans"/>
                <a:cs typeface="Work Sans"/>
                <a:sym typeface="Work Sans"/>
              </a:rPr>
              <a:t>   - Herramientas para evaluar y comparar el rendimiento de los agentes, como la obtención de estadísticas y gráficas de resultados.</a:t>
            </a:r>
            <a:endParaRPr sz="1500">
              <a:latin typeface="Work Sans"/>
              <a:ea typeface="Work Sans"/>
              <a:cs typeface="Work Sans"/>
              <a:sym typeface="Work Sans"/>
            </a:endParaRPr>
          </a:p>
          <a:p>
            <a:pPr indent="0" lvl="0" marL="0" rtl="0" algn="l">
              <a:lnSpc>
                <a:spcPct val="100000"/>
              </a:lnSpc>
              <a:spcBef>
                <a:spcPts val="0"/>
              </a:spcBef>
              <a:spcAft>
                <a:spcPts val="0"/>
              </a:spcAft>
              <a:buNone/>
            </a:pPr>
            <a:r>
              <a:t/>
            </a:r>
            <a:endParaRPr sz="1500">
              <a:latin typeface="Work Sans"/>
              <a:ea typeface="Work Sans"/>
              <a:cs typeface="Work Sans"/>
              <a:sym typeface="Work Sans"/>
            </a:endParaRPr>
          </a:p>
          <a:p>
            <a:pPr indent="0" lvl="0" marL="0" rtl="0" algn="l">
              <a:lnSpc>
                <a:spcPct val="100000"/>
              </a:lnSpc>
              <a:spcBef>
                <a:spcPts val="0"/>
              </a:spcBef>
              <a:spcAft>
                <a:spcPts val="0"/>
              </a:spcAft>
              <a:buNone/>
            </a:pPr>
            <a:r>
              <a:rPr lang="es" sz="1500">
                <a:latin typeface="Work Sans"/>
                <a:ea typeface="Work Sans"/>
                <a:cs typeface="Work Sans"/>
                <a:sym typeface="Work Sans"/>
              </a:rPr>
              <a:t>2. Stable Baselines:</a:t>
            </a:r>
            <a:endParaRPr sz="1500">
              <a:latin typeface="Work Sans"/>
              <a:ea typeface="Work Sans"/>
              <a:cs typeface="Work Sans"/>
              <a:sym typeface="Work Sans"/>
            </a:endParaRPr>
          </a:p>
          <a:p>
            <a:pPr indent="0" lvl="0" marL="0" rtl="0" algn="l">
              <a:lnSpc>
                <a:spcPct val="100000"/>
              </a:lnSpc>
              <a:spcBef>
                <a:spcPts val="0"/>
              </a:spcBef>
              <a:spcAft>
                <a:spcPts val="0"/>
              </a:spcAft>
              <a:buNone/>
            </a:pPr>
            <a:r>
              <a:rPr lang="es" sz="1500">
                <a:latin typeface="Work Sans"/>
                <a:ea typeface="Work Sans"/>
                <a:cs typeface="Work Sans"/>
                <a:sym typeface="Work Sans"/>
              </a:rPr>
              <a:t>   - Implementaciones de algoritmos clásicos de RL, como DQN, PPO y A2C.</a:t>
            </a:r>
            <a:endParaRPr sz="1500">
              <a:latin typeface="Work Sans"/>
              <a:ea typeface="Work Sans"/>
              <a:cs typeface="Work Sans"/>
              <a:sym typeface="Work Sans"/>
            </a:endParaRPr>
          </a:p>
          <a:p>
            <a:pPr indent="0" lvl="0" marL="0" rtl="0" algn="l">
              <a:lnSpc>
                <a:spcPct val="100000"/>
              </a:lnSpc>
              <a:spcBef>
                <a:spcPts val="0"/>
              </a:spcBef>
              <a:spcAft>
                <a:spcPts val="0"/>
              </a:spcAft>
              <a:buNone/>
            </a:pPr>
            <a:r>
              <a:rPr lang="es" sz="1500">
                <a:latin typeface="Work Sans"/>
                <a:ea typeface="Work Sans"/>
                <a:cs typeface="Work Sans"/>
                <a:sym typeface="Work Sans"/>
              </a:rPr>
              <a:t>   - Interfaz fácil de usar para entrenar y evaluar agentes de RL.</a:t>
            </a:r>
            <a:endParaRPr sz="1500">
              <a:latin typeface="Work Sans"/>
              <a:ea typeface="Work Sans"/>
              <a:cs typeface="Work Sans"/>
              <a:sym typeface="Work Sans"/>
            </a:endParaRPr>
          </a:p>
          <a:p>
            <a:pPr indent="0" lvl="0" marL="0" rtl="0" algn="l">
              <a:lnSpc>
                <a:spcPct val="100000"/>
              </a:lnSpc>
              <a:spcBef>
                <a:spcPts val="0"/>
              </a:spcBef>
              <a:spcAft>
                <a:spcPts val="0"/>
              </a:spcAft>
              <a:buNone/>
            </a:pPr>
            <a:r>
              <a:rPr lang="es" sz="1500">
                <a:latin typeface="Work Sans"/>
                <a:ea typeface="Work Sans"/>
                <a:cs typeface="Work Sans"/>
                <a:sym typeface="Work Sans"/>
              </a:rPr>
              <a:t>   - Funciones integradas para visualizar el rendimiento y las métricas del agente.</a:t>
            </a:r>
            <a:endParaRPr sz="1500">
              <a:latin typeface="Work Sans"/>
              <a:ea typeface="Work Sans"/>
              <a:cs typeface="Work Sans"/>
              <a:sym typeface="Work Sans"/>
            </a:endParaRPr>
          </a:p>
          <a:p>
            <a:pPr indent="0" lvl="0" marL="0" rtl="0" algn="l">
              <a:lnSpc>
                <a:spcPct val="100000"/>
              </a:lnSpc>
              <a:spcBef>
                <a:spcPts val="0"/>
              </a:spcBef>
              <a:spcAft>
                <a:spcPts val="0"/>
              </a:spcAft>
              <a:buNone/>
            </a:pPr>
            <a:r>
              <a:t/>
            </a:r>
            <a:endParaRPr sz="1500">
              <a:latin typeface="Work Sans"/>
              <a:ea typeface="Work Sans"/>
              <a:cs typeface="Work Sans"/>
              <a:sym typeface="Work Sans"/>
            </a:endParaRPr>
          </a:p>
        </p:txBody>
      </p:sp>
      <p:pic>
        <p:nvPicPr>
          <p:cNvPr id="279" name="Google Shape;279;p48"/>
          <p:cNvPicPr preferRelativeResize="0"/>
          <p:nvPr/>
        </p:nvPicPr>
        <p:blipFill>
          <a:blip r:embed="rId3">
            <a:alphaModFix/>
          </a:blip>
          <a:stretch>
            <a:fillRect/>
          </a:stretch>
        </p:blipFill>
        <p:spPr>
          <a:xfrm>
            <a:off x="2819400" y="3224275"/>
            <a:ext cx="2857500" cy="16002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9"/>
          <p:cNvSpPr txBox="1"/>
          <p:nvPr>
            <p:ph idx="4294967295" type="body"/>
          </p:nvPr>
        </p:nvSpPr>
        <p:spPr>
          <a:xfrm>
            <a:off x="311700" y="188075"/>
            <a:ext cx="7498800" cy="2871900"/>
          </a:xfrm>
          <a:prstGeom prst="rect">
            <a:avLst/>
          </a:prstGeom>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dk1"/>
              </a:buClr>
              <a:buSzPts val="1100"/>
              <a:buFont typeface="Arial"/>
              <a:buNone/>
            </a:pPr>
            <a:r>
              <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3. Tensorflow Agents:</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   - Implementaciones de algoritmos de RL, como DQN, PPO y SAC, utilizando TensorFlow como backend.</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   - Flexibilidad para personalizar y extender los algoritmos según las necesidades específicas.</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   - Herramientas de visualización y evaluación del agente.</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4. Ray RLlib:</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   - Amplia gama de algoritmos de RL escalables y distribuidos.</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   - Soporte para el entrenamiento eficiente en clústeres de servidores.</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   - Herramientas para ajustar hiperparámetros y explorar diferentes configuraciones de agentes.</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5. Garage:</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   - Desarrollo rápido y experimentación de algoritmos de RL.</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   - Implementaciones de varios algoritmos de RL.</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rPr lang="es" sz="1500">
                <a:latin typeface="Work Sans"/>
                <a:ea typeface="Work Sans"/>
                <a:cs typeface="Work Sans"/>
                <a:sym typeface="Work Sans"/>
              </a:rPr>
              <a:t>   - Flexibilidad para personalizar y combinar componentes para construir agentes personalizados.</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t/>
            </a:r>
            <a:endParaRPr sz="1500">
              <a:latin typeface="Work Sans"/>
              <a:ea typeface="Work Sans"/>
              <a:cs typeface="Work Sans"/>
              <a:sym typeface="Work Sans"/>
            </a:endParaRPr>
          </a:p>
          <a:p>
            <a:pPr indent="0" lvl="0" marL="0" rtl="0" algn="l">
              <a:lnSpc>
                <a:spcPct val="100000"/>
              </a:lnSpc>
              <a:spcBef>
                <a:spcPts val="0"/>
              </a:spcBef>
              <a:spcAft>
                <a:spcPts val="0"/>
              </a:spcAft>
              <a:buClr>
                <a:schemeClr val="dk1"/>
              </a:buClr>
              <a:buSzPts val="1100"/>
              <a:buFont typeface="Arial"/>
              <a:buNone/>
            </a:pPr>
            <a:r>
              <a:t/>
            </a:r>
            <a:endParaRPr sz="1500">
              <a:latin typeface="Work Sans"/>
              <a:ea typeface="Work Sans"/>
              <a:cs typeface="Work Sans"/>
              <a:sym typeface="Work Sans"/>
            </a:endParaRPr>
          </a:p>
          <a:p>
            <a:pPr indent="0" lvl="0" marL="0" rtl="0" algn="l">
              <a:lnSpc>
                <a:spcPct val="100000"/>
              </a:lnSpc>
              <a:spcBef>
                <a:spcPts val="0"/>
              </a:spcBef>
              <a:spcAft>
                <a:spcPts val="0"/>
              </a:spcAft>
              <a:buNone/>
            </a:pPr>
            <a:r>
              <a:t/>
            </a:r>
            <a:endParaRPr sz="1500">
              <a:latin typeface="Work Sans"/>
              <a:ea typeface="Work Sans"/>
              <a:cs typeface="Work Sans"/>
              <a:sym typeface="Work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9A900"/>
        </a:solidFill>
      </p:bgPr>
    </p:bg>
    <p:spTree>
      <p:nvGrpSpPr>
        <p:cNvPr id="288" name="Shape 288"/>
        <p:cNvGrpSpPr/>
        <p:nvPr/>
      </p:nvGrpSpPr>
      <p:grpSpPr>
        <a:xfrm>
          <a:off x="0" y="0"/>
          <a:ext cx="0" cy="0"/>
          <a:chOff x="0" y="0"/>
          <a:chExt cx="0" cy="0"/>
        </a:xfrm>
      </p:grpSpPr>
      <p:sp>
        <p:nvSpPr>
          <p:cNvPr id="289" name="Google Shape;289;p50"/>
          <p:cNvSpPr txBox="1"/>
          <p:nvPr/>
        </p:nvSpPr>
        <p:spPr>
          <a:xfrm>
            <a:off x="2457450" y="2371650"/>
            <a:ext cx="4229100" cy="400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s" sz="6000">
                <a:solidFill>
                  <a:schemeClr val="lt1"/>
                </a:solidFill>
                <a:latin typeface="Work Sans"/>
                <a:ea typeface="Work Sans"/>
                <a:cs typeface="Work Sans"/>
                <a:sym typeface="Work Sans"/>
              </a:rPr>
              <a:t>GRACIAS</a:t>
            </a:r>
            <a:endParaRPr b="1" sz="6000">
              <a:solidFill>
                <a:schemeClr val="lt1"/>
              </a:solidFill>
              <a:latin typeface="Work Sans"/>
              <a:ea typeface="Work Sans"/>
              <a:cs typeface="Work Sans"/>
              <a:sym typeface="Work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idx="4294967295" type="body"/>
          </p:nvPr>
        </p:nvSpPr>
        <p:spPr>
          <a:xfrm>
            <a:off x="311700" y="461100"/>
            <a:ext cx="8520600" cy="4221300"/>
          </a:xfrm>
          <a:prstGeom prst="rect">
            <a:avLst/>
          </a:prstGeom>
        </p:spPr>
        <p:txBody>
          <a:bodyPr anchorCtr="0" anchor="t" bIns="34275" lIns="68575" spcFirstLastPara="1" rIns="68575" wrap="square" tIns="34275">
            <a:noAutofit/>
          </a:bodyPr>
          <a:lstStyle/>
          <a:p>
            <a:pPr indent="0" lvl="0" marL="0" rtl="0" algn="l">
              <a:spcBef>
                <a:spcPts val="1500"/>
              </a:spcBef>
              <a:spcAft>
                <a:spcPts val="0"/>
              </a:spcAft>
              <a:buNone/>
            </a:pPr>
            <a:r>
              <a:rPr b="1" lang="es" sz="2000">
                <a:latin typeface="Work Sans"/>
                <a:ea typeface="Work Sans"/>
                <a:cs typeface="Work Sans"/>
                <a:sym typeface="Work Sans"/>
              </a:rPr>
              <a:t>Aprendizaje basado en política: </a:t>
            </a:r>
            <a:r>
              <a:rPr lang="es" sz="2000">
                <a:latin typeface="Work Sans"/>
                <a:ea typeface="Work Sans"/>
                <a:cs typeface="Work Sans"/>
                <a:sym typeface="Work Sans"/>
              </a:rPr>
              <a:t>En este enfoque, el agente aprende directamente una política óptima, es decir, una función que mapea los estados a acciones. Los algoritmos de gradiente de política, como el gradiente de política determinista profunda (DDPG) y el gradiente de política suave (SAC), son ejemplos de este tipo de aprendizaje.</a:t>
            </a:r>
            <a:endParaRPr sz="2000">
              <a:latin typeface="Work Sans"/>
              <a:ea typeface="Work Sans"/>
              <a:cs typeface="Work Sans"/>
              <a:sym typeface="Work Sans"/>
            </a:endParaRPr>
          </a:p>
          <a:p>
            <a:pPr indent="0" lvl="0" marL="0" rtl="0" algn="l">
              <a:spcBef>
                <a:spcPts val="1500"/>
              </a:spcBef>
              <a:spcAft>
                <a:spcPts val="1500"/>
              </a:spcAft>
              <a:buNone/>
            </a:pPr>
            <a:r>
              <a:rPr b="1" lang="es" sz="2000">
                <a:latin typeface="Work Sans"/>
                <a:ea typeface="Work Sans"/>
                <a:cs typeface="Work Sans"/>
                <a:sym typeface="Work Sans"/>
              </a:rPr>
              <a:t>Aprendizaje por refuerzo jerárquico:</a:t>
            </a:r>
            <a:r>
              <a:rPr lang="es" sz="2000">
                <a:latin typeface="Work Sans"/>
                <a:ea typeface="Work Sans"/>
                <a:cs typeface="Work Sans"/>
                <a:sym typeface="Work Sans"/>
              </a:rPr>
              <a:t> Este enfoque busca aprender políticas a diferentes niveles de abstracción. El agente aprende políticas de alto nivel que guían la toma de decisiones a nivel macro, y políticas de bajo nivel que se ocupan de acciones más detalladas. El aprendizaje por refuerzo jerárquico (HRL) es un área de investigación activa en este campo.</a:t>
            </a:r>
            <a:endParaRPr sz="2000">
              <a:latin typeface="Work Sans"/>
              <a:ea typeface="Work Sans"/>
              <a:cs typeface="Work Sans"/>
              <a:sym typeface="Work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idx="4294967295" type="body"/>
          </p:nvPr>
        </p:nvSpPr>
        <p:spPr>
          <a:xfrm>
            <a:off x="242225" y="420350"/>
            <a:ext cx="8520600" cy="2718600"/>
          </a:xfrm>
          <a:prstGeom prst="rect">
            <a:avLst/>
          </a:prstGeom>
        </p:spPr>
        <p:txBody>
          <a:bodyPr anchorCtr="0" anchor="ctr" bIns="34275" lIns="68575" spcFirstLastPara="1" rIns="68575" wrap="square" tIns="34275">
            <a:normAutofit/>
          </a:bodyPr>
          <a:lstStyle/>
          <a:p>
            <a:pPr indent="0" lvl="0" marL="0" rtl="0" algn="l">
              <a:spcBef>
                <a:spcPts val="1500"/>
              </a:spcBef>
              <a:spcAft>
                <a:spcPts val="0"/>
              </a:spcAft>
              <a:buNone/>
            </a:pPr>
            <a:r>
              <a:rPr b="1" lang="es" sz="2000">
                <a:latin typeface="Work Sans"/>
                <a:ea typeface="Work Sans"/>
                <a:cs typeface="Work Sans"/>
                <a:sym typeface="Work Sans"/>
              </a:rPr>
              <a:t>Aprendizaje por refuerzo inverso:</a:t>
            </a:r>
            <a:r>
              <a:rPr lang="es" sz="2000">
                <a:latin typeface="Work Sans"/>
                <a:ea typeface="Work Sans"/>
                <a:cs typeface="Work Sans"/>
                <a:sym typeface="Work Sans"/>
              </a:rPr>
              <a:t> En lugar de aprender directamente de las recompensas del entorno, el aprendizaje por refuerzo inverso se basa en inferir la función de recompensa a partir de las demostraciones o ejemplos de comportamiento deseado. Esto permite que el agente aprenda de la experiencia humana y se ajuste a las preferencias humanas.</a:t>
            </a:r>
            <a:endParaRPr sz="2000">
              <a:latin typeface="Work Sans"/>
              <a:ea typeface="Work Sans"/>
              <a:cs typeface="Work Sans"/>
              <a:sym typeface="Work Sans"/>
            </a:endParaRPr>
          </a:p>
          <a:p>
            <a:pPr indent="0" lvl="0" marL="0" rtl="0" algn="l">
              <a:spcBef>
                <a:spcPts val="1500"/>
              </a:spcBef>
              <a:spcAft>
                <a:spcPts val="0"/>
              </a:spcAft>
              <a:buNone/>
            </a:pPr>
            <a:r>
              <a:t/>
            </a:r>
            <a:endParaRPr sz="2000">
              <a:latin typeface="Work Sans"/>
              <a:ea typeface="Work Sans"/>
              <a:cs typeface="Work Sans"/>
              <a:sym typeface="Work Sans"/>
            </a:endParaRPr>
          </a:p>
        </p:txBody>
      </p:sp>
      <p:pic>
        <p:nvPicPr>
          <p:cNvPr id="124" name="Google Shape;124;p22"/>
          <p:cNvPicPr preferRelativeResize="0"/>
          <p:nvPr/>
        </p:nvPicPr>
        <p:blipFill>
          <a:blip r:embed="rId3">
            <a:alphaModFix/>
          </a:blip>
          <a:stretch>
            <a:fillRect/>
          </a:stretch>
        </p:blipFill>
        <p:spPr>
          <a:xfrm>
            <a:off x="1919163" y="2571750"/>
            <a:ext cx="5166675" cy="21527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85775" y="130969"/>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s" sz="3000">
                <a:solidFill>
                  <a:schemeClr val="lt1"/>
                </a:solidFill>
                <a:latin typeface="Work Sans"/>
                <a:ea typeface="Work Sans"/>
                <a:cs typeface="Work Sans"/>
                <a:sym typeface="Work Sans"/>
              </a:rPr>
              <a:t>Concepto </a:t>
            </a:r>
            <a:r>
              <a:rPr b="1" lang="es" sz="3000">
                <a:solidFill>
                  <a:schemeClr val="lt1"/>
                </a:solidFill>
                <a:latin typeface="Work Sans"/>
                <a:ea typeface="Work Sans"/>
                <a:cs typeface="Work Sans"/>
                <a:sym typeface="Work Sans"/>
              </a:rPr>
              <a:t>del Aprendizaje por Refuerzo o transferencia </a:t>
            </a:r>
            <a:endParaRPr b="1" sz="3000">
              <a:solidFill>
                <a:schemeClr val="lt1"/>
              </a:solidFill>
              <a:latin typeface="Work Sans"/>
              <a:ea typeface="Work Sans"/>
              <a:cs typeface="Work Sans"/>
              <a:sym typeface="Work Sans"/>
            </a:endParaRPr>
          </a:p>
        </p:txBody>
      </p:sp>
      <p:sp>
        <p:nvSpPr>
          <p:cNvPr id="130" name="Google Shape;130;p23"/>
          <p:cNvSpPr txBox="1"/>
          <p:nvPr/>
        </p:nvSpPr>
        <p:spPr>
          <a:xfrm>
            <a:off x="435750" y="1239475"/>
            <a:ext cx="8272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latin typeface="Work Sans"/>
                <a:ea typeface="Work Sans"/>
                <a:cs typeface="Work Sans"/>
                <a:sym typeface="Work Sans"/>
              </a:rPr>
              <a:t>El aprendizaje por refuerzo es un enfoque del aprendizaje automático en el que los agentes aprenden a través de ensayo y error para maximizar una recompensa acumulada en un entorno. </a:t>
            </a:r>
            <a:endParaRPr sz="2000">
              <a:latin typeface="Work Sans"/>
              <a:ea typeface="Work Sans"/>
              <a:cs typeface="Work Sans"/>
              <a:sym typeface="Work Sans"/>
            </a:endParaRPr>
          </a:p>
        </p:txBody>
      </p:sp>
      <p:pic>
        <p:nvPicPr>
          <p:cNvPr id="131" name="Google Shape;131;p23"/>
          <p:cNvPicPr preferRelativeResize="0"/>
          <p:nvPr/>
        </p:nvPicPr>
        <p:blipFill>
          <a:blip r:embed="rId3">
            <a:alphaModFix/>
          </a:blip>
          <a:stretch>
            <a:fillRect/>
          </a:stretch>
        </p:blipFill>
        <p:spPr>
          <a:xfrm>
            <a:off x="2048325" y="2414600"/>
            <a:ext cx="5047350" cy="2355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4"/>
          <p:cNvSpPr txBox="1"/>
          <p:nvPr/>
        </p:nvSpPr>
        <p:spPr>
          <a:xfrm>
            <a:off x="278550" y="324450"/>
            <a:ext cx="8586900" cy="449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dk1"/>
                </a:solidFill>
                <a:latin typeface="Work Sans"/>
                <a:ea typeface="Work Sans"/>
                <a:cs typeface="Work Sans"/>
                <a:sym typeface="Work Sans"/>
              </a:rPr>
              <a:t>Para lograr esto en un computador, en primer lugar </a:t>
            </a:r>
            <a:r>
              <a:rPr lang="es" sz="2000">
                <a:solidFill>
                  <a:schemeClr val="dk1"/>
                </a:solidFill>
                <a:latin typeface="Work Sans"/>
                <a:ea typeface="Work Sans"/>
                <a:cs typeface="Work Sans"/>
                <a:sym typeface="Work Sans"/>
              </a:rPr>
              <a:t>deberíamos</a:t>
            </a:r>
            <a:r>
              <a:rPr lang="es" sz="2000">
                <a:solidFill>
                  <a:schemeClr val="dk1"/>
                </a:solidFill>
                <a:latin typeface="Work Sans"/>
                <a:ea typeface="Work Sans"/>
                <a:cs typeface="Work Sans"/>
                <a:sym typeface="Work Sans"/>
              </a:rPr>
              <a:t> crear un programa que en adelante vamos a llamar </a:t>
            </a:r>
            <a:r>
              <a:rPr b="1" lang="es" sz="2000">
                <a:solidFill>
                  <a:schemeClr val="dk1"/>
                </a:solidFill>
                <a:latin typeface="Work Sans"/>
                <a:ea typeface="Work Sans"/>
                <a:cs typeface="Work Sans"/>
                <a:sym typeface="Work Sans"/>
              </a:rPr>
              <a:t>agente </a:t>
            </a:r>
            <a:r>
              <a:rPr lang="es" sz="2000">
                <a:solidFill>
                  <a:schemeClr val="dk1"/>
                </a:solidFill>
                <a:latin typeface="Work Sans"/>
                <a:ea typeface="Work Sans"/>
                <a:cs typeface="Work Sans"/>
                <a:sym typeface="Work Sans"/>
              </a:rPr>
              <a:t>que logre hacer varias cosas, en primer lugar debe entender los elementos del juego, es decir que hay por ejemplo 2 oponentes, un tablero, una bola y dos paletas es decir debe entender el </a:t>
            </a:r>
            <a:r>
              <a:rPr b="1" lang="es" sz="2000">
                <a:solidFill>
                  <a:schemeClr val="dk1"/>
                </a:solidFill>
                <a:latin typeface="Work Sans"/>
                <a:ea typeface="Work Sans"/>
                <a:cs typeface="Work Sans"/>
                <a:sym typeface="Work Sans"/>
              </a:rPr>
              <a:t>entorno, </a:t>
            </a:r>
            <a:r>
              <a:rPr lang="es" sz="2000">
                <a:solidFill>
                  <a:schemeClr val="dk1"/>
                </a:solidFill>
                <a:latin typeface="Work Sans"/>
                <a:ea typeface="Work Sans"/>
                <a:cs typeface="Work Sans"/>
                <a:sym typeface="Work Sans"/>
              </a:rPr>
              <a:t>después</a:t>
            </a:r>
            <a:r>
              <a:rPr lang="es" sz="2000">
                <a:solidFill>
                  <a:schemeClr val="dk1"/>
                </a:solidFill>
                <a:latin typeface="Work Sans"/>
                <a:ea typeface="Work Sans"/>
                <a:cs typeface="Work Sans"/>
                <a:sym typeface="Work Sans"/>
              </a:rPr>
              <a:t> de esto el agente debe entender lo que </a:t>
            </a:r>
            <a:r>
              <a:rPr lang="es" sz="2000">
                <a:solidFill>
                  <a:schemeClr val="dk1"/>
                </a:solidFill>
                <a:latin typeface="Work Sans"/>
                <a:ea typeface="Work Sans"/>
                <a:cs typeface="Work Sans"/>
                <a:sym typeface="Work Sans"/>
              </a:rPr>
              <a:t>está</a:t>
            </a:r>
            <a:r>
              <a:rPr lang="es" sz="2000">
                <a:solidFill>
                  <a:schemeClr val="dk1"/>
                </a:solidFill>
                <a:latin typeface="Work Sans"/>
                <a:ea typeface="Work Sans"/>
                <a:cs typeface="Work Sans"/>
                <a:sym typeface="Work Sans"/>
              </a:rPr>
              <a:t> sucediendo en el entorno por ejemplo la </a:t>
            </a:r>
            <a:r>
              <a:rPr lang="es" sz="2000">
                <a:solidFill>
                  <a:schemeClr val="dk1"/>
                </a:solidFill>
                <a:latin typeface="Work Sans"/>
                <a:ea typeface="Work Sans"/>
                <a:cs typeface="Work Sans"/>
                <a:sym typeface="Work Sans"/>
              </a:rPr>
              <a:t>dirección</a:t>
            </a:r>
            <a:r>
              <a:rPr lang="es" sz="2000">
                <a:solidFill>
                  <a:schemeClr val="dk1"/>
                </a:solidFill>
                <a:latin typeface="Work Sans"/>
                <a:ea typeface="Work Sans"/>
                <a:cs typeface="Work Sans"/>
                <a:sym typeface="Work Sans"/>
              </a:rPr>
              <a:t> de la bola o los movimientos de su oponente a esto le llamaremos </a:t>
            </a:r>
            <a:r>
              <a:rPr b="1" lang="es" sz="2000">
                <a:solidFill>
                  <a:schemeClr val="dk1"/>
                </a:solidFill>
                <a:latin typeface="Work Sans"/>
                <a:ea typeface="Work Sans"/>
                <a:cs typeface="Work Sans"/>
                <a:sym typeface="Work Sans"/>
              </a:rPr>
              <a:t>estado </a:t>
            </a:r>
            <a:r>
              <a:rPr lang="es" sz="2000">
                <a:solidFill>
                  <a:schemeClr val="dk1"/>
                </a:solidFill>
                <a:latin typeface="Work Sans"/>
                <a:ea typeface="Work Sans"/>
                <a:cs typeface="Work Sans"/>
                <a:sym typeface="Work Sans"/>
              </a:rPr>
              <a:t>dependiendo del estado el agente </a:t>
            </a:r>
            <a:r>
              <a:rPr lang="es" sz="2000">
                <a:solidFill>
                  <a:schemeClr val="dk1"/>
                </a:solidFill>
                <a:latin typeface="Work Sans"/>
                <a:ea typeface="Work Sans"/>
                <a:cs typeface="Work Sans"/>
                <a:sym typeface="Work Sans"/>
              </a:rPr>
              <a:t>deberá</a:t>
            </a:r>
            <a:r>
              <a:rPr lang="es" sz="2000">
                <a:solidFill>
                  <a:schemeClr val="dk1"/>
                </a:solidFill>
                <a:latin typeface="Work Sans"/>
                <a:ea typeface="Work Sans"/>
                <a:cs typeface="Work Sans"/>
                <a:sym typeface="Work Sans"/>
              </a:rPr>
              <a:t> aprender a moverse en el tablero para tratar de vencer a su oponente a esto lo llamaremos </a:t>
            </a:r>
            <a:r>
              <a:rPr b="1" lang="es" sz="2000">
                <a:solidFill>
                  <a:schemeClr val="dk1"/>
                </a:solidFill>
                <a:latin typeface="Work Sans"/>
                <a:ea typeface="Work Sans"/>
                <a:cs typeface="Work Sans"/>
                <a:sym typeface="Work Sans"/>
              </a:rPr>
              <a:t>acción</a:t>
            </a:r>
            <a:r>
              <a:rPr b="1" lang="es" sz="2000">
                <a:solidFill>
                  <a:schemeClr val="dk1"/>
                </a:solidFill>
                <a:latin typeface="Work Sans"/>
                <a:ea typeface="Work Sans"/>
                <a:cs typeface="Work Sans"/>
                <a:sym typeface="Work Sans"/>
              </a:rPr>
              <a:t> </a:t>
            </a:r>
            <a:r>
              <a:rPr lang="es" sz="2000">
                <a:solidFill>
                  <a:schemeClr val="dk1"/>
                </a:solidFill>
                <a:latin typeface="Work Sans"/>
                <a:ea typeface="Work Sans"/>
                <a:cs typeface="Work Sans"/>
                <a:sym typeface="Work Sans"/>
              </a:rPr>
              <a:t>la manera de saber si lo hizo bien o mal </a:t>
            </a:r>
            <a:r>
              <a:rPr lang="es" sz="2000">
                <a:solidFill>
                  <a:schemeClr val="dk1"/>
                </a:solidFill>
                <a:latin typeface="Work Sans"/>
                <a:ea typeface="Work Sans"/>
                <a:cs typeface="Work Sans"/>
                <a:sym typeface="Work Sans"/>
              </a:rPr>
              <a:t>será</a:t>
            </a:r>
            <a:r>
              <a:rPr lang="es" sz="2000">
                <a:solidFill>
                  <a:schemeClr val="dk1"/>
                </a:solidFill>
                <a:latin typeface="Work Sans"/>
                <a:ea typeface="Work Sans"/>
                <a:cs typeface="Work Sans"/>
                <a:sym typeface="Work Sans"/>
              </a:rPr>
              <a:t> a </a:t>
            </a:r>
            <a:r>
              <a:rPr lang="es" sz="2000">
                <a:solidFill>
                  <a:schemeClr val="dk1"/>
                </a:solidFill>
                <a:latin typeface="Work Sans"/>
                <a:ea typeface="Work Sans"/>
                <a:cs typeface="Work Sans"/>
                <a:sym typeface="Work Sans"/>
              </a:rPr>
              <a:t>través</a:t>
            </a:r>
            <a:r>
              <a:rPr lang="es" sz="2000">
                <a:solidFill>
                  <a:schemeClr val="dk1"/>
                </a:solidFill>
                <a:latin typeface="Work Sans"/>
                <a:ea typeface="Work Sans"/>
                <a:cs typeface="Work Sans"/>
                <a:sym typeface="Work Sans"/>
              </a:rPr>
              <a:t> del puntaje si el agente </a:t>
            </a:r>
            <a:r>
              <a:rPr lang="es" sz="2000">
                <a:solidFill>
                  <a:schemeClr val="dk1"/>
                </a:solidFill>
                <a:latin typeface="Work Sans"/>
                <a:ea typeface="Work Sans"/>
                <a:cs typeface="Work Sans"/>
                <a:sym typeface="Work Sans"/>
              </a:rPr>
              <a:t>recibirá</a:t>
            </a:r>
            <a:r>
              <a:rPr lang="es" sz="2000">
                <a:solidFill>
                  <a:schemeClr val="dk1"/>
                </a:solidFill>
                <a:latin typeface="Work Sans"/>
                <a:ea typeface="Work Sans"/>
                <a:cs typeface="Work Sans"/>
                <a:sym typeface="Work Sans"/>
              </a:rPr>
              <a:t> un punto en contra una </a:t>
            </a:r>
            <a:r>
              <a:rPr lang="es" sz="2000">
                <a:solidFill>
                  <a:schemeClr val="dk1"/>
                </a:solidFill>
                <a:latin typeface="Work Sans"/>
                <a:ea typeface="Work Sans"/>
                <a:cs typeface="Work Sans"/>
                <a:sym typeface="Work Sans"/>
              </a:rPr>
              <a:t>penalización</a:t>
            </a:r>
            <a:r>
              <a:rPr lang="es" sz="2000">
                <a:solidFill>
                  <a:schemeClr val="dk1"/>
                </a:solidFill>
                <a:latin typeface="Work Sans"/>
                <a:ea typeface="Work Sans"/>
                <a:cs typeface="Work Sans"/>
                <a:sym typeface="Work Sans"/>
              </a:rPr>
              <a:t> pero si lo hace bien </a:t>
            </a:r>
            <a:r>
              <a:rPr lang="es" sz="2000">
                <a:solidFill>
                  <a:schemeClr val="dk1"/>
                </a:solidFill>
                <a:latin typeface="Work Sans"/>
                <a:ea typeface="Work Sans"/>
                <a:cs typeface="Work Sans"/>
                <a:sym typeface="Work Sans"/>
              </a:rPr>
              <a:t>recibirá</a:t>
            </a:r>
            <a:r>
              <a:rPr lang="es" sz="2000">
                <a:solidFill>
                  <a:schemeClr val="dk1"/>
                </a:solidFill>
                <a:latin typeface="Work Sans"/>
                <a:ea typeface="Work Sans"/>
                <a:cs typeface="Work Sans"/>
                <a:sym typeface="Work Sans"/>
              </a:rPr>
              <a:t> un premio a este premio o castigo le daremos el nombre de recompensa</a:t>
            </a:r>
            <a:endParaRPr sz="2000">
              <a:solidFill>
                <a:schemeClr val="dk1"/>
              </a:solidFill>
              <a:latin typeface="Work Sans"/>
              <a:ea typeface="Work Sans"/>
              <a:cs typeface="Work Sans"/>
              <a:sym typeface="Work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628650" y="149544"/>
            <a:ext cx="7886700" cy="9942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b="1" lang="es">
                <a:solidFill>
                  <a:schemeClr val="lt1"/>
                </a:solidFill>
                <a:latin typeface="Work Sans"/>
                <a:ea typeface="Work Sans"/>
                <a:cs typeface="Work Sans"/>
                <a:sym typeface="Work Sans"/>
              </a:rPr>
              <a:t>Características del Aprendizaje por Refuerzo o transferencia </a:t>
            </a:r>
            <a:endParaRPr b="1">
              <a:solidFill>
                <a:schemeClr val="lt1"/>
              </a:solidFill>
              <a:latin typeface="Work Sans"/>
              <a:ea typeface="Work Sans"/>
              <a:cs typeface="Work Sans"/>
              <a:sym typeface="Work Sans"/>
            </a:endParaRPr>
          </a:p>
        </p:txBody>
      </p:sp>
      <p:sp>
        <p:nvSpPr>
          <p:cNvPr id="142" name="Google Shape;142;p25"/>
          <p:cNvSpPr txBox="1"/>
          <p:nvPr>
            <p:ph idx="4294967295" type="body"/>
          </p:nvPr>
        </p:nvSpPr>
        <p:spPr>
          <a:xfrm>
            <a:off x="311700" y="1268050"/>
            <a:ext cx="4260300" cy="3416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Clr>
                <a:schemeClr val="dk1"/>
              </a:buClr>
              <a:buSzPts val="1100"/>
              <a:buFont typeface="Arial"/>
              <a:buNone/>
            </a:pPr>
            <a:r>
              <a:rPr b="1" lang="es" sz="2000">
                <a:latin typeface="Work Sans"/>
                <a:ea typeface="Work Sans"/>
                <a:cs typeface="Work Sans"/>
                <a:sym typeface="Work Sans"/>
              </a:rPr>
              <a:t>1. Retroalimentación de recompensa:</a:t>
            </a:r>
            <a:r>
              <a:rPr lang="es" sz="2000">
                <a:latin typeface="Work Sans"/>
                <a:ea typeface="Work Sans"/>
                <a:cs typeface="Work Sans"/>
                <a:sym typeface="Work Sans"/>
              </a:rPr>
              <a:t> En el aprendizaje por refuerzo, el agente recibe una señal de retroalimentación en forma de recompensas o castigos después de cada acción realizada. Estas recompensas indican qué tan bien o mal se desempeñó el agente en función de sus objetivos.</a:t>
            </a:r>
            <a:endParaRPr sz="2000">
              <a:latin typeface="Work Sans"/>
              <a:ea typeface="Work Sans"/>
              <a:cs typeface="Work Sans"/>
              <a:sym typeface="Work Sans"/>
            </a:endParaRPr>
          </a:p>
          <a:p>
            <a:pPr indent="0" lvl="0" marL="0" rtl="0" algn="l">
              <a:spcBef>
                <a:spcPts val="80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l">
              <a:spcBef>
                <a:spcPts val="80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l">
              <a:spcBef>
                <a:spcPts val="800"/>
              </a:spcBef>
              <a:spcAft>
                <a:spcPts val="0"/>
              </a:spcAft>
              <a:buClr>
                <a:schemeClr val="dk1"/>
              </a:buClr>
              <a:buSzPts val="1100"/>
              <a:buFont typeface="Arial"/>
              <a:buNone/>
            </a:pPr>
            <a:r>
              <a:t/>
            </a:r>
            <a:endParaRPr sz="2000">
              <a:latin typeface="Work Sans"/>
              <a:ea typeface="Work Sans"/>
              <a:cs typeface="Work Sans"/>
              <a:sym typeface="Work Sans"/>
            </a:endParaRPr>
          </a:p>
          <a:p>
            <a:pPr indent="0" lvl="0" marL="0" rtl="0" algn="l">
              <a:spcBef>
                <a:spcPts val="800"/>
              </a:spcBef>
              <a:spcAft>
                <a:spcPts val="0"/>
              </a:spcAft>
              <a:buNone/>
            </a:pPr>
            <a:r>
              <a:t/>
            </a:r>
            <a:endParaRPr sz="2000">
              <a:latin typeface="Work Sans"/>
              <a:ea typeface="Work Sans"/>
              <a:cs typeface="Work Sans"/>
              <a:sym typeface="Work Sans"/>
            </a:endParaRPr>
          </a:p>
        </p:txBody>
      </p:sp>
      <p:pic>
        <p:nvPicPr>
          <p:cNvPr id="143" name="Google Shape;143;p25"/>
          <p:cNvPicPr preferRelativeResize="0"/>
          <p:nvPr/>
        </p:nvPicPr>
        <p:blipFill>
          <a:blip r:embed="rId3">
            <a:alphaModFix/>
          </a:blip>
          <a:stretch>
            <a:fillRect/>
          </a:stretch>
        </p:blipFill>
        <p:spPr>
          <a:xfrm>
            <a:off x="5279300" y="1367800"/>
            <a:ext cx="3236050" cy="3216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nvSpPr>
        <p:spPr>
          <a:xfrm>
            <a:off x="4572000" y="571500"/>
            <a:ext cx="3664800" cy="3786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800"/>
              </a:spcBef>
              <a:spcAft>
                <a:spcPts val="0"/>
              </a:spcAft>
              <a:buClr>
                <a:schemeClr val="dk1"/>
              </a:buClr>
              <a:buSzPts val="1100"/>
              <a:buFont typeface="Arial"/>
              <a:buNone/>
            </a:pPr>
            <a:r>
              <a:rPr b="1" lang="es" sz="2000">
                <a:solidFill>
                  <a:schemeClr val="dk1"/>
                </a:solidFill>
                <a:latin typeface="Work Sans"/>
                <a:ea typeface="Work Sans"/>
                <a:cs typeface="Work Sans"/>
                <a:sym typeface="Work Sans"/>
              </a:rPr>
              <a:t>2. Aprendizaje basado en prueba y error:</a:t>
            </a:r>
            <a:r>
              <a:rPr lang="es" sz="2000">
                <a:solidFill>
                  <a:schemeClr val="dk1"/>
                </a:solidFill>
                <a:latin typeface="Work Sans"/>
                <a:ea typeface="Work Sans"/>
                <a:cs typeface="Work Sans"/>
                <a:sym typeface="Work Sans"/>
              </a:rPr>
              <a:t> El aprendizaje por refuerzo implica que el agente aprenda a través de la exploración y la experiencia directa en el entorno. El agente realiza acciones y aprende de las consecuencias de esas acciones, ajustando su comportamiento en base a las recompensas recibidas.</a:t>
            </a:r>
            <a:endParaRPr>
              <a:latin typeface="Calibri"/>
              <a:ea typeface="Calibri"/>
              <a:cs typeface="Calibri"/>
              <a:sym typeface="Calibri"/>
            </a:endParaRPr>
          </a:p>
        </p:txBody>
      </p:sp>
      <p:pic>
        <p:nvPicPr>
          <p:cNvPr id="149" name="Google Shape;149;p26"/>
          <p:cNvPicPr preferRelativeResize="0"/>
          <p:nvPr/>
        </p:nvPicPr>
        <p:blipFill>
          <a:blip r:embed="rId3">
            <a:alphaModFix/>
          </a:blip>
          <a:stretch>
            <a:fillRect/>
          </a:stretch>
        </p:blipFill>
        <p:spPr>
          <a:xfrm>
            <a:off x="542450" y="965825"/>
            <a:ext cx="3565550" cy="32118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